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24"/>
  </p:notesMasterIdLst>
  <p:sldIdLst>
    <p:sldId id="271" r:id="rId2"/>
    <p:sldId id="283" r:id="rId3"/>
    <p:sldId id="265" r:id="rId4"/>
    <p:sldId id="266" r:id="rId5"/>
    <p:sldId id="284" r:id="rId6"/>
    <p:sldId id="273" r:id="rId7"/>
    <p:sldId id="259" r:id="rId8"/>
    <p:sldId id="257" r:id="rId9"/>
    <p:sldId id="279" r:id="rId10"/>
    <p:sldId id="270" r:id="rId11"/>
    <p:sldId id="258" r:id="rId12"/>
    <p:sldId id="274" r:id="rId13"/>
    <p:sldId id="281" r:id="rId14"/>
    <p:sldId id="267" r:id="rId15"/>
    <p:sldId id="285" r:id="rId16"/>
    <p:sldId id="261" r:id="rId17"/>
    <p:sldId id="262" r:id="rId18"/>
    <p:sldId id="263" r:id="rId19"/>
    <p:sldId id="268" r:id="rId20"/>
    <p:sldId id="264" r:id="rId21"/>
    <p:sldId id="269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 Cheng" initials="YC" lastIdx="55" clrIdx="0">
    <p:extLst>
      <p:ext uri="{19B8F6BF-5375-455C-9EA6-DF929625EA0E}">
        <p15:presenceInfo xmlns:p15="http://schemas.microsoft.com/office/powerpoint/2012/main" userId="S-1-5-21-201570533-2938451369-1176671008-656508" providerId="AD"/>
      </p:ext>
    </p:extLst>
  </p:cmAuthor>
  <p:cmAuthor id="2" name="Yi-Ting Lin" initials="YL" lastIdx="2" clrIdx="1">
    <p:extLst>
      <p:ext uri="{19B8F6BF-5375-455C-9EA6-DF929625EA0E}">
        <p15:presenceInfo xmlns:p15="http://schemas.microsoft.com/office/powerpoint/2012/main" userId="S-1-5-21-201570533-2938451369-1176671008-12856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9" autoAdjust="0"/>
    <p:restoredTop sz="96341"/>
  </p:normalViewPr>
  <p:slideViewPr>
    <p:cSldViewPr snapToGrid="0">
      <p:cViewPr varScale="1">
        <p:scale>
          <a:sx n="113" d="100"/>
          <a:sy n="113" d="100"/>
        </p:scale>
        <p:origin x="64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F18CF8-6F84-4941-8FB3-FAD1F77AE429}" type="doc">
      <dgm:prSet loTypeId="urn:microsoft.com/office/officeart/2005/8/layout/hProcess9" loCatId="process" qsTypeId="urn:microsoft.com/office/officeart/2005/8/quickstyle/simple4" qsCatId="simple" csTypeId="urn:microsoft.com/office/officeart/2005/8/colors/accent2_2" csCatId="accent2" phldr="1"/>
      <dgm:spPr/>
    </dgm:pt>
    <dgm:pt modelId="{076DBA77-E3DD-4684-BAB8-CC5FCAE36E5B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Extract top 15% high speed data for every detector</a:t>
          </a:r>
        </a:p>
      </dgm:t>
    </dgm:pt>
    <dgm:pt modelId="{65AFE330-90E9-4150-954E-504004BE4907}" type="parTrans" cxnId="{C35290BB-6365-48B7-9405-4605A2212C3D}">
      <dgm:prSet/>
      <dgm:spPr/>
      <dgm:t>
        <a:bodyPr/>
        <a:lstStyle/>
        <a:p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1DDFE7-84BF-405E-A798-AF591A230628}" type="sibTrans" cxnId="{C35290BB-6365-48B7-9405-4605A2212C3D}">
      <dgm:prSet/>
      <dgm:spPr/>
      <dgm:t>
        <a:bodyPr/>
        <a:lstStyle/>
        <a:p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C57C9B-785F-45AD-85AF-EA777DAE8081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Using the extracted data to calculate the mean and standard deviation</a:t>
          </a:r>
        </a:p>
      </dgm:t>
    </dgm:pt>
    <dgm:pt modelId="{A5811321-0267-400B-9DD7-1D0D7A3BE683}" type="parTrans" cxnId="{C37F732F-FA9A-4A70-B830-05EA2D99993C}">
      <dgm:prSet/>
      <dgm:spPr/>
      <dgm:t>
        <a:bodyPr/>
        <a:lstStyle/>
        <a:p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4D7203C-C89F-4722-B23A-8654459C458A}" type="sibTrans" cxnId="{C37F732F-FA9A-4A70-B830-05EA2D99993C}">
      <dgm:prSet/>
      <dgm:spPr/>
      <dgm:t>
        <a:bodyPr/>
        <a:lstStyle/>
        <a:p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A08098-FC88-44E0-8083-38950AB38191}">
      <dgm:prSet phldrT="[Text]"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Applying 3 sigma rule to get the threshold value</a:t>
          </a:r>
        </a:p>
      </dgm:t>
    </dgm:pt>
    <dgm:pt modelId="{8AA5B3E8-6207-4483-A621-09AE33905D1C}" type="parTrans" cxnId="{DA18E5BE-4DE2-4BF7-82D7-DA474378C865}">
      <dgm:prSet/>
      <dgm:spPr/>
      <dgm:t>
        <a:bodyPr/>
        <a:lstStyle/>
        <a:p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4D46CB-77E0-4A6A-BC6F-39AE09A159D6}" type="sibTrans" cxnId="{DA18E5BE-4DE2-4BF7-82D7-DA474378C865}">
      <dgm:prSet/>
      <dgm:spPr/>
      <dgm:t>
        <a:bodyPr/>
        <a:lstStyle/>
        <a:p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B13B2D-A6CB-4B68-8E65-DA6CD5FDB16C}" type="pres">
      <dgm:prSet presAssocID="{94F18CF8-6F84-4941-8FB3-FAD1F77AE429}" presName="CompostProcess" presStyleCnt="0">
        <dgm:presLayoutVars>
          <dgm:dir/>
          <dgm:resizeHandles val="exact"/>
        </dgm:presLayoutVars>
      </dgm:prSet>
      <dgm:spPr/>
    </dgm:pt>
    <dgm:pt modelId="{226BC1EC-CBDC-47B9-B10C-EF2460A938B7}" type="pres">
      <dgm:prSet presAssocID="{94F18CF8-6F84-4941-8FB3-FAD1F77AE429}" presName="arrow" presStyleLbl="bgShp" presStyleIdx="0" presStyleCnt="1"/>
      <dgm:spPr/>
    </dgm:pt>
    <dgm:pt modelId="{1DF05FF5-623B-4054-9D9B-88F0F013E32F}" type="pres">
      <dgm:prSet presAssocID="{94F18CF8-6F84-4941-8FB3-FAD1F77AE429}" presName="linearProcess" presStyleCnt="0"/>
      <dgm:spPr/>
    </dgm:pt>
    <dgm:pt modelId="{AE251729-5199-4105-9EA7-466778518158}" type="pres">
      <dgm:prSet presAssocID="{076DBA77-E3DD-4684-BAB8-CC5FCAE36E5B}" presName="textNode" presStyleLbl="node1" presStyleIdx="0" presStyleCnt="3">
        <dgm:presLayoutVars>
          <dgm:bulletEnabled val="1"/>
        </dgm:presLayoutVars>
      </dgm:prSet>
      <dgm:spPr/>
    </dgm:pt>
    <dgm:pt modelId="{815E8065-CF9A-4645-B30D-35548BBE8096}" type="pres">
      <dgm:prSet presAssocID="{691DDFE7-84BF-405E-A798-AF591A230628}" presName="sibTrans" presStyleCnt="0"/>
      <dgm:spPr/>
    </dgm:pt>
    <dgm:pt modelId="{43C7390A-06C6-48EB-ACD3-FE1623DA9914}" type="pres">
      <dgm:prSet presAssocID="{BEC57C9B-785F-45AD-85AF-EA777DAE8081}" presName="textNode" presStyleLbl="node1" presStyleIdx="1" presStyleCnt="3">
        <dgm:presLayoutVars>
          <dgm:bulletEnabled val="1"/>
        </dgm:presLayoutVars>
      </dgm:prSet>
      <dgm:spPr/>
    </dgm:pt>
    <dgm:pt modelId="{9AB78FE5-CF12-4F26-ABC1-58DEC0618457}" type="pres">
      <dgm:prSet presAssocID="{D4D7203C-C89F-4722-B23A-8654459C458A}" presName="sibTrans" presStyleCnt="0"/>
      <dgm:spPr/>
    </dgm:pt>
    <dgm:pt modelId="{4D35FE27-9349-49B3-B8FA-EE239401499E}" type="pres">
      <dgm:prSet presAssocID="{BCA08098-FC88-44E0-8083-38950AB3819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37F732F-FA9A-4A70-B830-05EA2D99993C}" srcId="{94F18CF8-6F84-4941-8FB3-FAD1F77AE429}" destId="{BEC57C9B-785F-45AD-85AF-EA777DAE8081}" srcOrd="1" destOrd="0" parTransId="{A5811321-0267-400B-9DD7-1D0D7A3BE683}" sibTransId="{D4D7203C-C89F-4722-B23A-8654459C458A}"/>
    <dgm:cxn modelId="{AF4F3B56-C8E4-40F5-BD8B-A478A8AAE92D}" type="presOf" srcId="{076DBA77-E3DD-4684-BAB8-CC5FCAE36E5B}" destId="{AE251729-5199-4105-9EA7-466778518158}" srcOrd="0" destOrd="0" presId="urn:microsoft.com/office/officeart/2005/8/layout/hProcess9"/>
    <dgm:cxn modelId="{79C6DAB9-B174-4CF6-A0D8-58D12759107A}" type="presOf" srcId="{94F18CF8-6F84-4941-8FB3-FAD1F77AE429}" destId="{89B13B2D-A6CB-4B68-8E65-DA6CD5FDB16C}" srcOrd="0" destOrd="0" presId="urn:microsoft.com/office/officeart/2005/8/layout/hProcess9"/>
    <dgm:cxn modelId="{C35290BB-6365-48B7-9405-4605A2212C3D}" srcId="{94F18CF8-6F84-4941-8FB3-FAD1F77AE429}" destId="{076DBA77-E3DD-4684-BAB8-CC5FCAE36E5B}" srcOrd="0" destOrd="0" parTransId="{65AFE330-90E9-4150-954E-504004BE4907}" sibTransId="{691DDFE7-84BF-405E-A798-AF591A230628}"/>
    <dgm:cxn modelId="{DA18E5BE-4DE2-4BF7-82D7-DA474378C865}" srcId="{94F18CF8-6F84-4941-8FB3-FAD1F77AE429}" destId="{BCA08098-FC88-44E0-8083-38950AB38191}" srcOrd="2" destOrd="0" parTransId="{8AA5B3E8-6207-4483-A621-09AE33905D1C}" sibTransId="{D24D46CB-77E0-4A6A-BC6F-39AE09A159D6}"/>
    <dgm:cxn modelId="{A3FEDACD-7DEB-4D4B-AF88-186ACB7E7C2B}" type="presOf" srcId="{BCA08098-FC88-44E0-8083-38950AB38191}" destId="{4D35FE27-9349-49B3-B8FA-EE239401499E}" srcOrd="0" destOrd="0" presId="urn:microsoft.com/office/officeart/2005/8/layout/hProcess9"/>
    <dgm:cxn modelId="{08A84FE6-6195-4B77-AEBC-A8744272B5FA}" type="presOf" srcId="{BEC57C9B-785F-45AD-85AF-EA777DAE8081}" destId="{43C7390A-06C6-48EB-ACD3-FE1623DA9914}" srcOrd="0" destOrd="0" presId="urn:microsoft.com/office/officeart/2005/8/layout/hProcess9"/>
    <dgm:cxn modelId="{7A56E2CD-58D6-4DCE-A8A3-C1487CA177DA}" type="presParOf" srcId="{89B13B2D-A6CB-4B68-8E65-DA6CD5FDB16C}" destId="{226BC1EC-CBDC-47B9-B10C-EF2460A938B7}" srcOrd="0" destOrd="0" presId="urn:microsoft.com/office/officeart/2005/8/layout/hProcess9"/>
    <dgm:cxn modelId="{9F554A66-C938-4284-BD7C-81EC1D0B9C4D}" type="presParOf" srcId="{89B13B2D-A6CB-4B68-8E65-DA6CD5FDB16C}" destId="{1DF05FF5-623B-4054-9D9B-88F0F013E32F}" srcOrd="1" destOrd="0" presId="urn:microsoft.com/office/officeart/2005/8/layout/hProcess9"/>
    <dgm:cxn modelId="{257C253C-C21A-40F1-BEB0-ED5335B03206}" type="presParOf" srcId="{1DF05FF5-623B-4054-9D9B-88F0F013E32F}" destId="{AE251729-5199-4105-9EA7-466778518158}" srcOrd="0" destOrd="0" presId="urn:microsoft.com/office/officeart/2005/8/layout/hProcess9"/>
    <dgm:cxn modelId="{7A770229-F4F5-46EB-83CD-E278363DF9C2}" type="presParOf" srcId="{1DF05FF5-623B-4054-9D9B-88F0F013E32F}" destId="{815E8065-CF9A-4645-B30D-35548BBE8096}" srcOrd="1" destOrd="0" presId="urn:microsoft.com/office/officeart/2005/8/layout/hProcess9"/>
    <dgm:cxn modelId="{4C98E65D-541E-484D-867A-D8D48F5443F0}" type="presParOf" srcId="{1DF05FF5-623B-4054-9D9B-88F0F013E32F}" destId="{43C7390A-06C6-48EB-ACD3-FE1623DA9914}" srcOrd="2" destOrd="0" presId="urn:microsoft.com/office/officeart/2005/8/layout/hProcess9"/>
    <dgm:cxn modelId="{B45BB15D-6EFB-4272-B4DE-229593988406}" type="presParOf" srcId="{1DF05FF5-623B-4054-9D9B-88F0F013E32F}" destId="{9AB78FE5-CF12-4F26-ABC1-58DEC0618457}" srcOrd="3" destOrd="0" presId="urn:microsoft.com/office/officeart/2005/8/layout/hProcess9"/>
    <dgm:cxn modelId="{1D61F65D-BF04-4B35-8FCB-78E98336F8E6}" type="presParOf" srcId="{1DF05FF5-623B-4054-9D9B-88F0F013E32F}" destId="{4D35FE27-9349-49B3-B8FA-EE239401499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BC1EC-CBDC-47B9-B10C-EF2460A938B7}">
      <dsp:nvSpPr>
        <dsp:cNvPr id="0" name=""/>
        <dsp:cNvSpPr/>
      </dsp:nvSpPr>
      <dsp:spPr>
        <a:xfrm>
          <a:off x="552509" y="0"/>
          <a:ext cx="6261780" cy="266385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251729-5199-4105-9EA7-466778518158}">
      <dsp:nvSpPr>
        <dsp:cNvPr id="0" name=""/>
        <dsp:cNvSpPr/>
      </dsp:nvSpPr>
      <dsp:spPr>
        <a:xfrm>
          <a:off x="3597" y="799155"/>
          <a:ext cx="2222989" cy="1065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Extract top 15% high speed data for every detector</a:t>
          </a:r>
        </a:p>
      </dsp:txBody>
      <dsp:txXfrm>
        <a:off x="55612" y="851170"/>
        <a:ext cx="2118959" cy="961510"/>
      </dsp:txXfrm>
    </dsp:sp>
    <dsp:sp modelId="{43C7390A-06C6-48EB-ACD3-FE1623DA9914}">
      <dsp:nvSpPr>
        <dsp:cNvPr id="0" name=""/>
        <dsp:cNvSpPr/>
      </dsp:nvSpPr>
      <dsp:spPr>
        <a:xfrm>
          <a:off x="2571905" y="799155"/>
          <a:ext cx="2222989" cy="1065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Using the extracted data to calculate the mean and standard deviation</a:t>
          </a:r>
        </a:p>
      </dsp:txBody>
      <dsp:txXfrm>
        <a:off x="2623920" y="851170"/>
        <a:ext cx="2118959" cy="961510"/>
      </dsp:txXfrm>
    </dsp:sp>
    <dsp:sp modelId="{4D35FE27-9349-49B3-B8FA-EE239401499E}">
      <dsp:nvSpPr>
        <dsp:cNvPr id="0" name=""/>
        <dsp:cNvSpPr/>
      </dsp:nvSpPr>
      <dsp:spPr>
        <a:xfrm>
          <a:off x="5140213" y="799155"/>
          <a:ext cx="2222989" cy="1065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Applying 3 sigma rule to get the threshold value</a:t>
          </a:r>
        </a:p>
      </dsp:txBody>
      <dsp:txXfrm>
        <a:off x="5192228" y="851170"/>
        <a:ext cx="2118959" cy="961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819C7-B091-4B96-9F00-93DF2EC789EE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26C58-CA35-4621-897E-B3219C9C9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6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https://safety.fhwa.dot.gov/geometric/pubs/mitigationstrategies/chapter3/3_designspeed.cfm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63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85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23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number of data =4212852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56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https://safety.fhwa.dot.gov/geometric/pubs/mitigationstrategies/chapter3/3_designspeed.cfm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92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number of data =4212852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7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https://safety.fhwa.dot.gov/geometric/pubs/mitigationstrategies/chapter3/3_designspeed.cfm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6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https://safety.fhwa.dot.gov/geometric/pubs/mitigationstrategies/chapter3/3_designspeed.cfm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1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5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97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26C58-CA35-4621-897E-B3219C9C99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2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2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2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7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4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2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4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5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5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6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AB26C64-A8AD-4BCC-ADCB-110DE0E1CEDD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442DAD5-424E-4640-A57F-CE1D9701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20FE-F335-45EE-A2CB-C69E55939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Screening Rules for 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C4934-41C0-4482-81BD-47C90A5B7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221915"/>
            <a:ext cx="6801612" cy="1239894"/>
          </a:xfrm>
        </p:spPr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Yao,</a:t>
            </a:r>
            <a:r>
              <a:rPr lang="zh-TW" alt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Yi-Ting Lin </a:t>
            </a:r>
          </a:p>
        </p:txBody>
      </p:sp>
    </p:spTree>
    <p:extLst>
      <p:ext uri="{BB962C8B-B14F-4D97-AF65-F5344CB8AC3E}">
        <p14:creationId xmlns:p14="http://schemas.microsoft.com/office/powerpoint/2010/main" val="724905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D35584-2CF5-406D-B084-60762ABE4DF6}"/>
              </a:ext>
            </a:extLst>
          </p:cNvPr>
          <p:cNvSpPr txBox="1"/>
          <p:nvPr/>
        </p:nvSpPr>
        <p:spPr>
          <a:xfrm>
            <a:off x="793866" y="440462"/>
            <a:ext cx="5573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Single Lane-Time series relation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D4741BA-2E5F-4EB4-8F78-AB022B55B1D0}"/>
              </a:ext>
            </a:extLst>
          </p:cNvPr>
          <p:cNvCxnSpPr>
            <a:cxnSpLocks/>
          </p:cNvCxnSpPr>
          <p:nvPr/>
        </p:nvCxnSpPr>
        <p:spPr>
          <a:xfrm>
            <a:off x="0" y="1169324"/>
            <a:ext cx="12180163" cy="2916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6414DF-DC8E-443D-8AEA-B2F6A388D223}"/>
                  </a:ext>
                </a:extLst>
              </p:cNvPr>
              <p:cNvSpPr txBox="1"/>
              <p:nvPr/>
            </p:nvSpPr>
            <p:spPr>
              <a:xfrm>
                <a:off x="793866" y="5593651"/>
                <a:ext cx="407778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polling interval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polling interval</a:t>
                </a:r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16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polling interval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polling interval</a:t>
                </a:r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6414DF-DC8E-443D-8AEA-B2F6A388D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6" y="5593651"/>
                <a:ext cx="4077783" cy="584775"/>
              </a:xfrm>
              <a:prstGeom prst="rect">
                <a:avLst/>
              </a:prstGeom>
              <a:blipFill>
                <a:blip r:embed="rId3"/>
                <a:stretch>
                  <a:fillRect t="-2083" b="-1041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233B1CB-CBC8-4CC9-8FB1-DABE3435304F}"/>
              </a:ext>
            </a:extLst>
          </p:cNvPr>
          <p:cNvGrpSpPr/>
          <p:nvPr/>
        </p:nvGrpSpPr>
        <p:grpSpPr>
          <a:xfrm>
            <a:off x="708423" y="2625437"/>
            <a:ext cx="5633664" cy="1437317"/>
            <a:chOff x="621308" y="2999003"/>
            <a:chExt cx="5633664" cy="1437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D37AEA6-46A4-45A6-85DF-F56B0403F3AC}"/>
                    </a:ext>
                  </a:extLst>
                </p:cNvPr>
                <p:cNvSpPr/>
                <p:nvPr/>
              </p:nvSpPr>
              <p:spPr>
                <a:xfrm>
                  <a:off x="621308" y="2999003"/>
                  <a:ext cx="2927732" cy="14373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i="1" u="sng" dirty="0"/>
                    <a:t>Rule 8:</a:t>
                  </a:r>
                </a:p>
                <a:p>
                  <a:pPr lvl="1"/>
                  <a:r>
                    <a:rPr lang="en-US" sz="1400" dirty="0"/>
                    <a:t>IF (</a:t>
                  </a:r>
                </a:p>
                <a:p>
                  <a:pPr lvl="1"/>
                  <a:r>
                    <a:rPr lang="en-US" sz="1400" dirty="0"/>
                    <a:t>Peak-hour </a:t>
                  </a:r>
                  <a:r>
                    <a:rPr lang="en-US" sz="1400" b="1" dirty="0"/>
                    <a:t>AND</a:t>
                  </a:r>
                  <a:r>
                    <a:rPr lang="en-US" sz="1400" dirty="0"/>
                    <a:t> 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400" dirty="0"/>
                    <a:t> </a:t>
                  </a:r>
                  <a:r>
                    <a:rPr lang="en-US" sz="1400" b="1" dirty="0"/>
                    <a:t>AND</a:t>
                  </a:r>
                </a:p>
                <a:p>
                  <a:pPr lvl="1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400" dirty="0"/>
                    <a:t>)</a:t>
                  </a:r>
                </a:p>
                <a:p>
                  <a:pPr lvl="1">
                    <a:buFont typeface="Wingdings" panose="05000000000000000000" pitchFamily="2" charset="2"/>
                    <a:buChar char="à"/>
                  </a:pPr>
                  <a:r>
                    <a:rPr lang="en-US" sz="1400" dirty="0">
                      <a:sym typeface="Wingdings" panose="05000000000000000000" pitchFamily="2" charset="2"/>
                    </a:rPr>
                    <a:t>Faulty data</a:t>
                  </a: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D37AEA6-46A4-45A6-85DF-F56B0403F3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08" y="2999003"/>
                  <a:ext cx="2927732" cy="1437317"/>
                </a:xfrm>
                <a:prstGeom prst="rect">
                  <a:avLst/>
                </a:prstGeom>
                <a:blipFill>
                  <a:blip r:embed="rId4"/>
                  <a:stretch>
                    <a:fillRect l="-625" t="-851" b="-3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C812CD6-03E1-449D-B68D-516436ED4789}"/>
                    </a:ext>
                  </a:extLst>
                </p:cNvPr>
                <p:cNvSpPr/>
                <p:nvPr/>
              </p:nvSpPr>
              <p:spPr>
                <a:xfrm>
                  <a:off x="3403254" y="2999003"/>
                  <a:ext cx="2851718" cy="14373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i="1" u="sng" dirty="0"/>
                    <a:t>Rule 9:</a:t>
                  </a:r>
                </a:p>
                <a:p>
                  <a:pPr lvl="1"/>
                  <a:r>
                    <a:rPr lang="en-US" sz="1400" dirty="0"/>
                    <a:t>IF (</a:t>
                  </a:r>
                </a:p>
                <a:p>
                  <a:pPr lvl="1"/>
                  <a:r>
                    <a:rPr lang="en-US" sz="1400" dirty="0"/>
                    <a:t>Peak-hour </a:t>
                  </a:r>
                  <a:r>
                    <a:rPr lang="en-US" sz="1400" b="1" dirty="0"/>
                    <a:t>AND</a:t>
                  </a:r>
                  <a:r>
                    <a:rPr lang="en-US" sz="1400" dirty="0"/>
                    <a:t> </a:t>
                  </a:r>
                </a:p>
                <a:p>
                  <a:pPr lvl="1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)&gt;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a14:m>
                  <a:r>
                    <a:rPr lang="en-US" sz="1400" dirty="0"/>
                    <a:t> </a:t>
                  </a:r>
                  <a:r>
                    <a:rPr lang="en-US" sz="1400" b="1" dirty="0"/>
                    <a:t>AND</a:t>
                  </a:r>
                </a:p>
                <a:p>
                  <a:pPr lvl="1"/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a14:m>
                  <a:r>
                    <a:rPr lang="en-US" sz="1400" dirty="0"/>
                    <a:t>)</a:t>
                  </a:r>
                </a:p>
                <a:p>
                  <a:pPr lvl="1">
                    <a:buFont typeface="Wingdings" panose="05000000000000000000" pitchFamily="2" charset="2"/>
                    <a:buChar char="à"/>
                  </a:pPr>
                  <a:r>
                    <a:rPr lang="en-US" sz="1400" dirty="0">
                      <a:sym typeface="Wingdings" panose="05000000000000000000" pitchFamily="2" charset="2"/>
                    </a:rPr>
                    <a:t>Faulty data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C812CD6-03E1-449D-B68D-516436ED4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3254" y="2999003"/>
                  <a:ext cx="2851718" cy="1437317"/>
                </a:xfrm>
                <a:prstGeom prst="rect">
                  <a:avLst/>
                </a:prstGeom>
                <a:blipFill>
                  <a:blip r:embed="rId5"/>
                  <a:stretch>
                    <a:fillRect l="-642" t="-851" b="-3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9D9012E-27A5-45D6-AD7C-89D1A7829661}"/>
                  </a:ext>
                </a:extLst>
              </p:cNvPr>
              <p:cNvSpPr txBox="1"/>
              <p:nvPr/>
            </p:nvSpPr>
            <p:spPr>
              <a:xfrm>
                <a:off x="793866" y="4545856"/>
                <a:ext cx="4709494" cy="73866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dirty="0"/>
                  <a:t>)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′′(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= maximum allowable product of volume (speed) difference between consecutive time intervals for rule 8 and rule 9 respectively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9D9012E-27A5-45D6-AD7C-89D1A7829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6" y="4545856"/>
                <a:ext cx="4709494" cy="738664"/>
              </a:xfrm>
              <a:prstGeom prst="rect">
                <a:avLst/>
              </a:prstGeom>
              <a:blipFill>
                <a:blip r:embed="rId6"/>
                <a:stretch>
                  <a:fillRect t="-813" b="-6504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37690B8-2C1C-42FF-B3FB-F79F21133E3B}"/>
              </a:ext>
            </a:extLst>
          </p:cNvPr>
          <p:cNvGrpSpPr/>
          <p:nvPr/>
        </p:nvGrpSpPr>
        <p:grpSpPr>
          <a:xfrm>
            <a:off x="6953061" y="1388269"/>
            <a:ext cx="4952527" cy="5163602"/>
            <a:chOff x="6434112" y="1281938"/>
            <a:chExt cx="5260648" cy="5646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DA0FF3E-4024-4A92-A3C9-F81821F806E8}"/>
                    </a:ext>
                  </a:extLst>
                </p:cNvPr>
                <p:cNvSpPr/>
                <p:nvPr/>
              </p:nvSpPr>
              <p:spPr>
                <a:xfrm>
                  <a:off x="7519962" y="2039184"/>
                  <a:ext cx="1167804" cy="3931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DA0FF3E-4024-4A92-A3C9-F81821F806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962" y="2039184"/>
                  <a:ext cx="1167804" cy="393121"/>
                </a:xfrm>
                <a:prstGeom prst="rect">
                  <a:avLst/>
                </a:prstGeom>
                <a:blipFill>
                  <a:blip r:embed="rId7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7F77BE2-A611-417C-85E7-1418A637A471}"/>
                    </a:ext>
                  </a:extLst>
                </p:cNvPr>
                <p:cNvSpPr/>
                <p:nvPr/>
              </p:nvSpPr>
              <p:spPr>
                <a:xfrm>
                  <a:off x="8881955" y="2335869"/>
                  <a:ext cx="1125244" cy="39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7F77BE2-A611-417C-85E7-1418A637A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955" y="2335869"/>
                  <a:ext cx="1125244" cy="393121"/>
                </a:xfrm>
                <a:prstGeom prst="rect">
                  <a:avLst/>
                </a:prstGeom>
                <a:blipFill>
                  <a:blip r:embed="rId8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DC97E5-1B12-4570-8D5F-114987AD7AC5}"/>
                </a:ext>
              </a:extLst>
            </p:cNvPr>
            <p:cNvSpPr txBox="1"/>
            <p:nvPr/>
          </p:nvSpPr>
          <p:spPr>
            <a:xfrm>
              <a:off x="9723492" y="1677498"/>
              <a:ext cx="1971266" cy="3030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Opposite trend </a:t>
              </a:r>
              <a:r>
                <a:rPr lang="en-US" sz="1200" dirty="0">
                  <a:sym typeface="Wingdings" panose="05000000000000000000" pitchFamily="2" charset="2"/>
                </a:rPr>
                <a:t> faulty 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4FA9722-F991-467F-BDBA-63FCA296BE54}"/>
                    </a:ext>
                  </a:extLst>
                </p:cNvPr>
                <p:cNvSpPr/>
                <p:nvPr/>
              </p:nvSpPr>
              <p:spPr>
                <a:xfrm>
                  <a:off x="8985742" y="5683931"/>
                  <a:ext cx="1125244" cy="39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4FA9722-F991-467F-BDBA-63FCA296B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742" y="5683931"/>
                  <a:ext cx="1125244" cy="393121"/>
                </a:xfrm>
                <a:prstGeom prst="rect">
                  <a:avLst/>
                </a:prstGeom>
                <a:blipFill>
                  <a:blip r:embed="rId9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3CAD182-538B-4F38-A77C-6D43AD396424}"/>
                    </a:ext>
                  </a:extLst>
                </p:cNvPr>
                <p:cNvSpPr/>
                <p:nvPr/>
              </p:nvSpPr>
              <p:spPr>
                <a:xfrm>
                  <a:off x="7519962" y="4745476"/>
                  <a:ext cx="1097311" cy="3933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3CAD182-538B-4F38-A77C-6D43AD3964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962" y="4745476"/>
                  <a:ext cx="1097311" cy="393345"/>
                </a:xfrm>
                <a:prstGeom prst="rect">
                  <a:avLst/>
                </a:prstGeom>
                <a:blipFill>
                  <a:blip r:embed="rId10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789D6AF-E130-4022-B55E-74F0BFA1F1A7}"/>
                </a:ext>
              </a:extLst>
            </p:cNvPr>
            <p:cNvGrpSpPr/>
            <p:nvPr/>
          </p:nvGrpSpPr>
          <p:grpSpPr>
            <a:xfrm>
              <a:off x="6871873" y="1529245"/>
              <a:ext cx="3529111" cy="2285841"/>
              <a:chOff x="6748446" y="1725441"/>
              <a:chExt cx="3400490" cy="23499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7FA45DF-EB73-49AE-B6FF-9C2CB706D3B7}"/>
                  </a:ext>
                </a:extLst>
              </p:cNvPr>
              <p:cNvGrpSpPr/>
              <p:nvPr/>
            </p:nvGrpSpPr>
            <p:grpSpPr>
              <a:xfrm>
                <a:off x="6748446" y="1907216"/>
                <a:ext cx="3400490" cy="2159072"/>
                <a:chOff x="5915657" y="143939"/>
                <a:chExt cx="4023954" cy="3205562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7447F8D-B464-4A77-AFF4-187C3A06E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5657" y="3349501"/>
                  <a:ext cx="402395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F1D0EC1F-32D3-45E7-A500-4A9B2771A4B8}"/>
                    </a:ext>
                  </a:extLst>
                </p:cNvPr>
                <p:cNvSpPr/>
                <p:nvPr/>
              </p:nvSpPr>
              <p:spPr>
                <a:xfrm>
                  <a:off x="6211454" y="2878042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F5B6FEE-8DBA-4575-AF9A-EF749D01C6B4}"/>
                    </a:ext>
                  </a:extLst>
                </p:cNvPr>
                <p:cNvSpPr/>
                <p:nvPr/>
              </p:nvSpPr>
              <p:spPr>
                <a:xfrm>
                  <a:off x="6632609" y="2273810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5567516C-0012-42F4-8F9B-212F2BC34811}"/>
                    </a:ext>
                  </a:extLst>
                </p:cNvPr>
                <p:cNvSpPr/>
                <p:nvPr/>
              </p:nvSpPr>
              <p:spPr>
                <a:xfrm>
                  <a:off x="7087732" y="2683577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7AE6DA5B-2823-4676-A368-8FA3D2B3BA11}"/>
                    </a:ext>
                  </a:extLst>
                </p:cNvPr>
                <p:cNvSpPr/>
                <p:nvPr/>
              </p:nvSpPr>
              <p:spPr>
                <a:xfrm>
                  <a:off x="7497260" y="2983766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596822D-0BCB-42F8-B7D2-3F5C84E0541C}"/>
                    </a:ext>
                  </a:extLst>
                </p:cNvPr>
                <p:cNvSpPr/>
                <p:nvPr/>
              </p:nvSpPr>
              <p:spPr>
                <a:xfrm>
                  <a:off x="8031478" y="143939"/>
                  <a:ext cx="97104" cy="1051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A0D178C-854E-4EE2-B97D-F40CE0C25130}"/>
                    </a:ext>
                  </a:extLst>
                </p:cNvPr>
                <p:cNvSpPr/>
                <p:nvPr/>
              </p:nvSpPr>
              <p:spPr>
                <a:xfrm>
                  <a:off x="8408633" y="2341731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45765B01-823C-4C14-83C7-DC2AB438E6D0}"/>
                    </a:ext>
                  </a:extLst>
                </p:cNvPr>
                <p:cNvSpPr/>
                <p:nvPr/>
              </p:nvSpPr>
              <p:spPr>
                <a:xfrm>
                  <a:off x="8867990" y="2688485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D8932A9-8E8F-487F-A396-B07D427A3AE4}"/>
                    </a:ext>
                  </a:extLst>
                </p:cNvPr>
                <p:cNvCxnSpPr>
                  <a:cxnSpLocks/>
                  <a:stCxn id="42" idx="7"/>
                  <a:endCxn id="43" idx="3"/>
                </p:cNvCxnSpPr>
                <p:nvPr/>
              </p:nvCxnSpPr>
              <p:spPr>
                <a:xfrm flipV="1">
                  <a:off x="7580144" y="233669"/>
                  <a:ext cx="465554" cy="2765491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6020DF5-47CC-45FF-88BC-CDDA2C17C2D6}"/>
                    </a:ext>
                  </a:extLst>
                </p:cNvPr>
                <p:cNvCxnSpPr>
                  <a:cxnSpLocks/>
                  <a:stCxn id="43" idx="5"/>
                </p:cNvCxnSpPr>
                <p:nvPr/>
              </p:nvCxnSpPr>
              <p:spPr>
                <a:xfrm>
                  <a:off x="8114361" y="233669"/>
                  <a:ext cx="385159" cy="215048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597B19-A2FE-45EA-B209-9F7919B02B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7498" y="1725441"/>
                <a:ext cx="0" cy="234990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3702AA6-F8D2-4D10-9BB9-DE7246206112}"/>
                </a:ext>
              </a:extLst>
            </p:cNvPr>
            <p:cNvSpPr txBox="1"/>
            <p:nvPr/>
          </p:nvSpPr>
          <p:spPr>
            <a:xfrm>
              <a:off x="10391442" y="3676586"/>
              <a:ext cx="1303318" cy="30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 interval (t)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2166F92-8C16-44AA-BD1D-45AB62539361}"/>
                </a:ext>
              </a:extLst>
            </p:cNvPr>
            <p:cNvSpPr txBox="1"/>
            <p:nvPr/>
          </p:nvSpPr>
          <p:spPr>
            <a:xfrm>
              <a:off x="6434112" y="1281938"/>
              <a:ext cx="1194315" cy="30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Flow rate (Q)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4A7CB85-6B3F-49BF-8A7B-C572E67FE1BB}"/>
                </a:ext>
              </a:extLst>
            </p:cNvPr>
            <p:cNvGrpSpPr/>
            <p:nvPr/>
          </p:nvGrpSpPr>
          <p:grpSpPr>
            <a:xfrm>
              <a:off x="6925286" y="4327130"/>
              <a:ext cx="3475697" cy="2305999"/>
              <a:chOff x="6748446" y="1690038"/>
              <a:chExt cx="3400490" cy="238530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7075507-63A4-462E-97D8-D82B08D44A41}"/>
                  </a:ext>
                </a:extLst>
              </p:cNvPr>
              <p:cNvGrpSpPr/>
              <p:nvPr/>
            </p:nvGrpSpPr>
            <p:grpSpPr>
              <a:xfrm>
                <a:off x="6748446" y="1690038"/>
                <a:ext cx="3400490" cy="2376250"/>
                <a:chOff x="5915657" y="-178503"/>
                <a:chExt cx="4023954" cy="3528004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5FB1B8BE-684A-44B7-AFA4-19C7C2621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15657" y="3349501"/>
                  <a:ext cx="402395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F1D61908-94E5-448F-B393-717CDB10D10F}"/>
                    </a:ext>
                  </a:extLst>
                </p:cNvPr>
                <p:cNvSpPr/>
                <p:nvPr/>
              </p:nvSpPr>
              <p:spPr>
                <a:xfrm>
                  <a:off x="6211454" y="2878042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CABE974-D6E7-4D26-9806-592462A3FDB9}"/>
                    </a:ext>
                  </a:extLst>
                </p:cNvPr>
                <p:cNvSpPr/>
                <p:nvPr/>
              </p:nvSpPr>
              <p:spPr>
                <a:xfrm>
                  <a:off x="6632609" y="2273810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31C6D8EA-D2A7-4340-99E6-BC9ED58B528B}"/>
                    </a:ext>
                  </a:extLst>
                </p:cNvPr>
                <p:cNvSpPr/>
                <p:nvPr/>
              </p:nvSpPr>
              <p:spPr>
                <a:xfrm>
                  <a:off x="7072884" y="1565938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5881ACB-C37B-4544-B975-456BB2C60B33}"/>
                    </a:ext>
                  </a:extLst>
                </p:cNvPr>
                <p:cNvSpPr/>
                <p:nvPr/>
              </p:nvSpPr>
              <p:spPr>
                <a:xfrm>
                  <a:off x="7473010" y="-178503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C53A5D8-8592-4AB0-8C67-EAA62F7F3142}"/>
                    </a:ext>
                  </a:extLst>
                </p:cNvPr>
                <p:cNvSpPr/>
                <p:nvPr/>
              </p:nvSpPr>
              <p:spPr>
                <a:xfrm>
                  <a:off x="8016630" y="1578986"/>
                  <a:ext cx="97104" cy="1051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655FEBA-437B-4385-A8BB-533D5F626209}"/>
                    </a:ext>
                  </a:extLst>
                </p:cNvPr>
                <p:cNvSpPr/>
                <p:nvPr/>
              </p:nvSpPr>
              <p:spPr>
                <a:xfrm>
                  <a:off x="8393786" y="3170809"/>
                  <a:ext cx="97104" cy="10512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6533568-FD10-4065-BFA2-DDADB1C0608B}"/>
                    </a:ext>
                  </a:extLst>
                </p:cNvPr>
                <p:cNvCxnSpPr>
                  <a:cxnSpLocks/>
                  <a:stCxn id="100" idx="5"/>
                  <a:endCxn id="101" idx="6"/>
                </p:cNvCxnSpPr>
                <p:nvPr/>
              </p:nvCxnSpPr>
              <p:spPr>
                <a:xfrm>
                  <a:off x="7555894" y="-88773"/>
                  <a:ext cx="557840" cy="1720321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26D41122-9DF5-4D4C-84C2-4D3FE47FEE2D}"/>
                    </a:ext>
                  </a:extLst>
                </p:cNvPr>
                <p:cNvCxnSpPr>
                  <a:cxnSpLocks/>
                  <a:stCxn id="101" idx="5"/>
                  <a:endCxn id="102" idx="1"/>
                </p:cNvCxnSpPr>
                <p:nvPr/>
              </p:nvCxnSpPr>
              <p:spPr>
                <a:xfrm>
                  <a:off x="8099514" y="1668716"/>
                  <a:ext cx="308492" cy="1517488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48F8AE8-F4E8-4E03-B492-77F907B39A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7498" y="1725441"/>
                <a:ext cx="0" cy="234990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4D421C8-0D94-434D-BF8A-7CA393037CA8}"/>
                </a:ext>
              </a:extLst>
            </p:cNvPr>
            <p:cNvSpPr txBox="1"/>
            <p:nvPr/>
          </p:nvSpPr>
          <p:spPr>
            <a:xfrm>
              <a:off x="6434112" y="4132600"/>
              <a:ext cx="10008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Flow rate (Q)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F890DF6-DD87-46B7-9A49-BE1BAD546C24}"/>
                </a:ext>
              </a:extLst>
            </p:cNvPr>
            <p:cNvSpPr txBox="1"/>
            <p:nvPr/>
          </p:nvSpPr>
          <p:spPr>
            <a:xfrm>
              <a:off x="10313229" y="6459166"/>
              <a:ext cx="1181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 interval (t)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9B2A216-254B-4A91-A858-0478887BDBC6}"/>
                </a:ext>
              </a:extLst>
            </p:cNvPr>
            <p:cNvSpPr/>
            <p:nvPr/>
          </p:nvSpPr>
          <p:spPr>
            <a:xfrm>
              <a:off x="9448673" y="6178855"/>
              <a:ext cx="82059" cy="708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75D31E3-D11C-48A2-9CB9-397A16CFEDA8}"/>
                </a:ext>
              </a:extLst>
            </p:cNvPr>
            <p:cNvSpPr txBox="1"/>
            <p:nvPr/>
          </p:nvSpPr>
          <p:spPr>
            <a:xfrm>
              <a:off x="9645962" y="4554758"/>
              <a:ext cx="1852559" cy="3030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Same trend </a:t>
              </a:r>
              <a:r>
                <a:rPr lang="en-US" sz="1200" dirty="0">
                  <a:sym typeface="Wingdings" panose="05000000000000000000" pitchFamily="2" charset="2"/>
                </a:rPr>
                <a:t> non-faulty </a:t>
              </a:r>
              <a:endParaRPr lang="en-US" sz="1200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252B3B9-8354-45BF-9BF6-CE6DE69163C0}"/>
                </a:ext>
              </a:extLst>
            </p:cNvPr>
            <p:cNvCxnSpPr>
              <a:cxnSpLocks/>
            </p:cNvCxnSpPr>
            <p:nvPr/>
          </p:nvCxnSpPr>
          <p:spPr>
            <a:xfrm>
              <a:off x="8721868" y="3742909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06F517-307C-4504-91CD-A9B86465C16F}"/>
                </a:ext>
              </a:extLst>
            </p:cNvPr>
            <p:cNvCxnSpPr>
              <a:cxnSpLocks/>
            </p:cNvCxnSpPr>
            <p:nvPr/>
          </p:nvCxnSpPr>
          <p:spPr>
            <a:xfrm>
              <a:off x="9109582" y="3741680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EAE9904-AFA7-4D87-A3AC-0C9E90223915}"/>
                </a:ext>
              </a:extLst>
            </p:cNvPr>
            <p:cNvCxnSpPr>
              <a:cxnSpLocks/>
            </p:cNvCxnSpPr>
            <p:nvPr/>
          </p:nvCxnSpPr>
          <p:spPr>
            <a:xfrm>
              <a:off x="8301560" y="3725889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766905-2896-4671-A9A1-11079F0A1C01}"/>
                </a:ext>
              </a:extLst>
            </p:cNvPr>
            <p:cNvCxnSpPr>
              <a:cxnSpLocks/>
            </p:cNvCxnSpPr>
            <p:nvPr/>
          </p:nvCxnSpPr>
          <p:spPr>
            <a:xfrm>
              <a:off x="8735741" y="6559476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23F895F-725A-403B-90C7-E03C6C92DAE2}"/>
                </a:ext>
              </a:extLst>
            </p:cNvPr>
            <p:cNvCxnSpPr>
              <a:cxnSpLocks/>
            </p:cNvCxnSpPr>
            <p:nvPr/>
          </p:nvCxnSpPr>
          <p:spPr>
            <a:xfrm>
              <a:off x="9123455" y="6558247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CE0D324-225B-4FE0-95D4-96077A86686C}"/>
                </a:ext>
              </a:extLst>
            </p:cNvPr>
            <p:cNvCxnSpPr>
              <a:cxnSpLocks/>
            </p:cNvCxnSpPr>
            <p:nvPr/>
          </p:nvCxnSpPr>
          <p:spPr>
            <a:xfrm>
              <a:off x="8315433" y="6542456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382D7DD-9CDF-4999-BD9A-789DFEBD151C}"/>
                </a:ext>
              </a:extLst>
            </p:cNvPr>
            <p:cNvCxnSpPr>
              <a:cxnSpLocks/>
            </p:cNvCxnSpPr>
            <p:nvPr/>
          </p:nvCxnSpPr>
          <p:spPr>
            <a:xfrm>
              <a:off x="7578639" y="3741432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8225277-4C2D-4819-8D4D-AFB2EADB7C78}"/>
                </a:ext>
              </a:extLst>
            </p:cNvPr>
            <p:cNvCxnSpPr>
              <a:cxnSpLocks/>
            </p:cNvCxnSpPr>
            <p:nvPr/>
          </p:nvCxnSpPr>
          <p:spPr>
            <a:xfrm>
              <a:off x="7966353" y="3740203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59716E1-EBC8-47BF-ACA3-49C4D3B9B2CC}"/>
                </a:ext>
              </a:extLst>
            </p:cNvPr>
            <p:cNvCxnSpPr>
              <a:cxnSpLocks/>
            </p:cNvCxnSpPr>
            <p:nvPr/>
          </p:nvCxnSpPr>
          <p:spPr>
            <a:xfrm>
              <a:off x="7158331" y="3724412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93FF3A0-99C0-482C-A0AB-A61A083543B2}"/>
                </a:ext>
              </a:extLst>
            </p:cNvPr>
            <p:cNvCxnSpPr>
              <a:cxnSpLocks/>
            </p:cNvCxnSpPr>
            <p:nvPr/>
          </p:nvCxnSpPr>
          <p:spPr>
            <a:xfrm>
              <a:off x="7589564" y="6545999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7282DFF-49B9-44ED-A557-2DDDD1C6D55E}"/>
                </a:ext>
              </a:extLst>
            </p:cNvPr>
            <p:cNvCxnSpPr>
              <a:cxnSpLocks/>
            </p:cNvCxnSpPr>
            <p:nvPr/>
          </p:nvCxnSpPr>
          <p:spPr>
            <a:xfrm>
              <a:off x="7977278" y="6544770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F193298-9940-449C-91DF-5A3FF3BB94EA}"/>
                </a:ext>
              </a:extLst>
            </p:cNvPr>
            <p:cNvCxnSpPr>
              <a:cxnSpLocks/>
            </p:cNvCxnSpPr>
            <p:nvPr/>
          </p:nvCxnSpPr>
          <p:spPr>
            <a:xfrm>
              <a:off x="7169256" y="6528979"/>
              <a:ext cx="0" cy="1473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3BF67CF-0B24-4086-9FA2-D138752A50CC}"/>
                </a:ext>
              </a:extLst>
            </p:cNvPr>
            <p:cNvSpPr txBox="1"/>
            <p:nvPr/>
          </p:nvSpPr>
          <p:spPr>
            <a:xfrm>
              <a:off x="8598841" y="3883079"/>
              <a:ext cx="235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7C14384-7210-452B-BFBA-A9E1E33F52B7}"/>
                </a:ext>
              </a:extLst>
            </p:cNvPr>
            <p:cNvSpPr txBox="1"/>
            <p:nvPr/>
          </p:nvSpPr>
          <p:spPr>
            <a:xfrm>
              <a:off x="8944826" y="3883078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t+1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8EF0FAD-139B-445F-A1B5-B975EC55F654}"/>
                </a:ext>
              </a:extLst>
            </p:cNvPr>
            <p:cNvSpPr txBox="1"/>
            <p:nvPr/>
          </p:nvSpPr>
          <p:spPr>
            <a:xfrm>
              <a:off x="8121062" y="3863175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t-1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CF72DD0-5DE5-46DF-AB7E-551348668D34}"/>
                </a:ext>
              </a:extLst>
            </p:cNvPr>
            <p:cNvSpPr txBox="1"/>
            <p:nvPr/>
          </p:nvSpPr>
          <p:spPr>
            <a:xfrm>
              <a:off x="8617760" y="6651299"/>
              <a:ext cx="235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E4CA81-6396-4F46-A099-745D3EDE130D}"/>
                </a:ext>
              </a:extLst>
            </p:cNvPr>
            <p:cNvSpPr txBox="1"/>
            <p:nvPr/>
          </p:nvSpPr>
          <p:spPr>
            <a:xfrm>
              <a:off x="8963745" y="6651298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t+1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DD66839-531C-420A-A596-62BE8A53E2E5}"/>
                </a:ext>
              </a:extLst>
            </p:cNvPr>
            <p:cNvSpPr txBox="1"/>
            <p:nvPr/>
          </p:nvSpPr>
          <p:spPr>
            <a:xfrm>
              <a:off x="8139981" y="6631395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t-1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D134C0-9ADC-4F65-8F76-071E51B24A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4394" y="34461"/>
            <a:ext cx="3460515" cy="1409546"/>
          </a:xfrm>
          <a:prstGeom prst="rect">
            <a:avLst/>
          </a:prstGeom>
        </p:spPr>
      </p:pic>
      <p:sp>
        <p:nvSpPr>
          <p:cNvPr id="70" name="內容版面配置區 4">
            <a:extLst>
              <a:ext uri="{FF2B5EF4-FFF2-40B4-BE49-F238E27FC236}">
                <a16:creationId xmlns:a16="http://schemas.microsoft.com/office/drawing/2014/main" id="{EC7794F7-1A5C-4031-AA85-F23B6585C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8" y="1388269"/>
            <a:ext cx="5512865" cy="12324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set of rules identifies abnormal fluctuations of flow rate or speed during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peak hour.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0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FE8EE5-C606-8143-BEC8-E47077933DCF}"/>
              </a:ext>
            </a:extLst>
          </p:cNvPr>
          <p:cNvGrpSpPr/>
          <p:nvPr/>
        </p:nvGrpSpPr>
        <p:grpSpPr>
          <a:xfrm>
            <a:off x="8540768" y="1254092"/>
            <a:ext cx="3211286" cy="5403805"/>
            <a:chOff x="8540768" y="1254092"/>
            <a:chExt cx="3211286" cy="54038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7DD783-C073-B841-BC31-AC36A492F066}"/>
                </a:ext>
              </a:extLst>
            </p:cNvPr>
            <p:cNvSpPr/>
            <p:nvPr/>
          </p:nvSpPr>
          <p:spPr>
            <a:xfrm>
              <a:off x="8540768" y="1635074"/>
              <a:ext cx="3211286" cy="50228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8FF096-BAB2-FD49-81AB-6139EB739BE7}"/>
                </a:ext>
              </a:extLst>
            </p:cNvPr>
            <p:cNvSpPr/>
            <p:nvPr/>
          </p:nvSpPr>
          <p:spPr>
            <a:xfrm>
              <a:off x="8703691" y="1749278"/>
              <a:ext cx="2779420" cy="10709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10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Flow rate difference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(between lanes)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2EFF62-A28F-FE4A-9F9F-493C8B8E3C14}"/>
                </a:ext>
              </a:extLst>
            </p:cNvPr>
            <p:cNvSpPr/>
            <p:nvPr/>
          </p:nvSpPr>
          <p:spPr>
            <a:xfrm>
              <a:off x="8703691" y="4138318"/>
              <a:ext cx="2779420" cy="224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12-14</a:t>
              </a:r>
            </a:p>
            <a:p>
              <a:pPr algn="ctr"/>
              <a:r>
                <a:rPr lang="en-US" altLang="zh-TW" b="1" dirty="0">
                  <a:solidFill>
                    <a:srgbClr val="002060"/>
                  </a:solidFill>
                </a:rPr>
                <a:t>Relation</a:t>
              </a:r>
              <a:r>
                <a:rPr lang="zh-TW" altLang="en-US" b="1" dirty="0">
                  <a:solidFill>
                    <a:srgbClr val="002060"/>
                  </a:solidFill>
                </a:rPr>
                <a:t> </a:t>
              </a:r>
              <a:r>
                <a:rPr lang="en-US" altLang="zh-TW" b="1" dirty="0">
                  <a:solidFill>
                    <a:srgbClr val="002060"/>
                  </a:solidFill>
                </a:rPr>
                <a:t>between</a:t>
              </a:r>
              <a:r>
                <a:rPr lang="zh-TW" altLang="en-US" b="1" dirty="0">
                  <a:solidFill>
                    <a:srgbClr val="002060"/>
                  </a:solidFill>
                </a:rPr>
                <a:t> </a:t>
              </a:r>
              <a:r>
                <a:rPr lang="en-US" altLang="zh-TW" b="1" dirty="0">
                  <a:solidFill>
                    <a:srgbClr val="002060"/>
                  </a:solidFill>
                </a:rPr>
                <a:t>t</a:t>
              </a:r>
              <a:r>
                <a:rPr lang="en-US" b="1" dirty="0">
                  <a:solidFill>
                    <a:srgbClr val="002060"/>
                  </a:solidFill>
                </a:rPr>
                <a:t>otal flow rate</a:t>
              </a:r>
              <a:r>
                <a:rPr lang="zh-TW" altLang="en-US" b="1" dirty="0">
                  <a:solidFill>
                    <a:srgbClr val="002060"/>
                  </a:solidFill>
                </a:rPr>
                <a:t> </a:t>
              </a:r>
              <a:r>
                <a:rPr lang="en-US" altLang="zh-TW" b="1" dirty="0">
                  <a:solidFill>
                    <a:srgbClr val="002060"/>
                  </a:solidFill>
                </a:rPr>
                <a:t>and:</a:t>
              </a:r>
              <a:endParaRPr lang="en-US" b="1" dirty="0">
                <a:solidFill>
                  <a:srgbClr val="00206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Flow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Speed difference</a:t>
              </a:r>
            </a:p>
            <a:p>
              <a:r>
                <a:rPr lang="en-US" dirty="0">
                  <a:solidFill>
                    <a:srgbClr val="002060"/>
                  </a:solidFill>
                </a:rPr>
                <a:t>       (between lanes)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Average speed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BC9B70-418B-544F-8A1C-A0E45B94DC0A}"/>
                </a:ext>
              </a:extLst>
            </p:cNvPr>
            <p:cNvSpPr txBox="1"/>
            <p:nvPr/>
          </p:nvSpPr>
          <p:spPr>
            <a:xfrm>
              <a:off x="9385829" y="1254092"/>
              <a:ext cx="1676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TWO LANES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1E1ADA-CA18-E348-81CB-A89A03633AAB}"/>
                </a:ext>
              </a:extLst>
            </p:cNvPr>
            <p:cNvSpPr/>
            <p:nvPr/>
          </p:nvSpPr>
          <p:spPr>
            <a:xfrm>
              <a:off x="8703691" y="2929419"/>
              <a:ext cx="2779420" cy="11402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11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Speed difference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(between lanes)</a:t>
              </a: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9B03C3-A6AE-4AC2-B90B-4FB50A508EEF}"/>
              </a:ext>
            </a:extLst>
          </p:cNvPr>
          <p:cNvSpPr txBox="1"/>
          <p:nvPr/>
        </p:nvSpPr>
        <p:spPr>
          <a:xfrm>
            <a:off x="793866" y="44046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Two Lanes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B62A32F-CD94-488C-BB20-42AEE8A7506C}"/>
              </a:ext>
            </a:extLst>
          </p:cNvPr>
          <p:cNvCxnSpPr>
            <a:cxnSpLocks/>
          </p:cNvCxnSpPr>
          <p:nvPr/>
        </p:nvCxnSpPr>
        <p:spPr>
          <a:xfrm>
            <a:off x="0" y="1169324"/>
            <a:ext cx="12136582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2718446-04B1-4848-98FF-E0EB274D7903}"/>
                  </a:ext>
                </a:extLst>
              </p:cNvPr>
              <p:cNvSpPr/>
              <p:nvPr/>
            </p:nvSpPr>
            <p:spPr>
              <a:xfrm>
                <a:off x="793866" y="2976481"/>
                <a:ext cx="6096000" cy="13234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10: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Peak-hour </a:t>
                </a:r>
                <a:r>
                  <a:rPr lang="en-US" sz="1600" b="1" dirty="0"/>
                  <a:t>AND</a:t>
                </a:r>
                <a:r>
                  <a:rPr lang="en-US" sz="1600" dirty="0"/>
                  <a:t> </a:t>
                </a:r>
              </a:p>
              <a:p>
                <a:pPr lvl="1"/>
                <a:r>
                  <a:rPr lang="en-US" sz="1600" dirty="0"/>
                  <a:t>Flow rate difference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2718446-04B1-4848-98FF-E0EB274D7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6" y="2976481"/>
                <a:ext cx="6096000" cy="1323439"/>
              </a:xfrm>
              <a:prstGeom prst="rect">
                <a:avLst/>
              </a:prstGeom>
              <a:blipFill>
                <a:blip r:embed="rId3"/>
                <a:stretch>
                  <a:fillRect l="-500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FD4167-9AB8-4ECF-BC32-D2B70EFB4B9C}"/>
                  </a:ext>
                </a:extLst>
              </p:cNvPr>
              <p:cNvSpPr/>
              <p:nvPr/>
            </p:nvSpPr>
            <p:spPr>
              <a:xfrm>
                <a:off x="793866" y="4587297"/>
                <a:ext cx="6096000" cy="13234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11: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Peak-hour </a:t>
                </a:r>
                <a:r>
                  <a:rPr lang="en-US" sz="1600" b="1" dirty="0"/>
                  <a:t>AND</a:t>
                </a:r>
                <a:r>
                  <a:rPr lang="en-US" sz="1600" dirty="0"/>
                  <a:t> </a:t>
                </a:r>
              </a:p>
              <a:p>
                <a:pPr lvl="1"/>
                <a:r>
                  <a:rPr lang="en-US" sz="1600" dirty="0"/>
                  <a:t>Speed difference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FD4167-9AB8-4ECF-BC32-D2B70EFB4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6" y="4587297"/>
                <a:ext cx="6096000" cy="1323439"/>
              </a:xfrm>
              <a:prstGeom prst="rect">
                <a:avLst/>
              </a:prstGeom>
              <a:blipFill>
                <a:blip r:embed="rId4"/>
                <a:stretch>
                  <a:fillRect l="-500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59BA02A-D230-4FB1-89ED-7104E518F691}"/>
              </a:ext>
            </a:extLst>
          </p:cNvPr>
          <p:cNvSpPr/>
          <p:nvPr/>
        </p:nvSpPr>
        <p:spPr>
          <a:xfrm>
            <a:off x="8654515" y="4102943"/>
            <a:ext cx="2917372" cy="234484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內容版面配置區 4">
            <a:extLst>
              <a:ext uri="{FF2B5EF4-FFF2-40B4-BE49-F238E27FC236}">
                <a16:creationId xmlns:a16="http://schemas.microsoft.com/office/drawing/2014/main" id="{E925FFE5-F9B1-4503-95B0-97ECE188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66" y="1456702"/>
            <a:ext cx="5938711" cy="12324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set of rules examines whether the inter-lane volume/speed difference during the peak hour is reasonable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81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212B3C-00C0-4012-A60F-E6A9B0567634}"/>
                  </a:ext>
                </a:extLst>
              </p:cNvPr>
              <p:cNvSpPr/>
              <p:nvPr/>
            </p:nvSpPr>
            <p:spPr>
              <a:xfrm>
                <a:off x="585422" y="3086930"/>
                <a:ext cx="6096000" cy="13431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12: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Total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b="1" dirty="0"/>
                  <a:t> AND</a:t>
                </a:r>
              </a:p>
              <a:p>
                <a:pPr lvl="1"/>
                <a:r>
                  <a:rPr lang="en-US" sz="1600" dirty="0"/>
                  <a:t>Flow rate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𝑑𝑖𝑓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212B3C-00C0-4012-A60F-E6A9B0567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2" y="3086930"/>
                <a:ext cx="6096000" cy="1343188"/>
              </a:xfrm>
              <a:prstGeom prst="rect">
                <a:avLst/>
              </a:prstGeom>
              <a:blipFill>
                <a:blip r:embed="rId3"/>
                <a:stretch>
                  <a:fillRect l="-500" t="-1357" b="-4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9B03C3-A6AE-4AC2-B90B-4FB50A508EEF}"/>
              </a:ext>
            </a:extLst>
          </p:cNvPr>
          <p:cNvSpPr txBox="1"/>
          <p:nvPr/>
        </p:nvSpPr>
        <p:spPr>
          <a:xfrm>
            <a:off x="793866" y="44046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Two Lanes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B62A32F-CD94-488C-BB20-42AEE8A7506C}"/>
              </a:ext>
            </a:extLst>
          </p:cNvPr>
          <p:cNvCxnSpPr>
            <a:cxnSpLocks/>
          </p:cNvCxnSpPr>
          <p:nvPr/>
        </p:nvCxnSpPr>
        <p:spPr>
          <a:xfrm>
            <a:off x="0" y="1169324"/>
            <a:ext cx="12136582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DC2E2F-6E11-40E4-8D16-3A3F2B5377DF}"/>
                  </a:ext>
                </a:extLst>
              </p:cNvPr>
              <p:cNvSpPr/>
              <p:nvPr/>
            </p:nvSpPr>
            <p:spPr>
              <a:xfrm>
                <a:off x="585422" y="4767783"/>
                <a:ext cx="4087763" cy="135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i="1" u="sng" dirty="0"/>
                  <a:t>Rule 13:</a:t>
                </a:r>
              </a:p>
              <a:p>
                <a:pPr lvl="1"/>
                <a:r>
                  <a:rPr lang="en-US" sz="1600" dirty="0"/>
                  <a:t>IF ( </a:t>
                </a:r>
              </a:p>
              <a:p>
                <a:pPr lvl="1"/>
                <a:r>
                  <a:rPr lang="en-US" sz="1600" dirty="0"/>
                  <a:t>Total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b="1" dirty="0"/>
                  <a:t> AND</a:t>
                </a:r>
              </a:p>
              <a:p>
                <a:pPr lvl="1"/>
                <a:r>
                  <a:rPr lang="en-US" sz="1600" dirty="0"/>
                  <a:t>Speed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𝑑𝑖𝑓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DC2E2F-6E11-40E4-8D16-3A3F2B537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2" y="4767783"/>
                <a:ext cx="4087763" cy="1353319"/>
              </a:xfrm>
              <a:prstGeom prst="rect">
                <a:avLst/>
              </a:prstGeom>
              <a:blipFill>
                <a:blip r:embed="rId4"/>
                <a:stretch>
                  <a:fillRect l="-745" t="-1351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3A9B31-522B-4B9E-A720-1CB6C4F84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295075"/>
              </p:ext>
            </p:extLst>
          </p:nvPr>
        </p:nvGraphicFramePr>
        <p:xfrm>
          <a:off x="5460680" y="3127942"/>
          <a:ext cx="2062807" cy="1639841"/>
        </p:xfrm>
        <a:graphic>
          <a:graphicData uri="http://schemas.openxmlformats.org/drawingml/2006/table">
            <a:tbl>
              <a:tblPr/>
              <a:tblGrid>
                <a:gridCol w="761652">
                  <a:extLst>
                    <a:ext uri="{9D8B030D-6E8A-4147-A177-3AD203B41FA5}">
                      <a16:colId xmlns:a16="http://schemas.microsoft.com/office/drawing/2014/main" val="440003194"/>
                    </a:ext>
                  </a:extLst>
                </a:gridCol>
                <a:gridCol w="1301155">
                  <a:extLst>
                    <a:ext uri="{9D8B030D-6E8A-4147-A177-3AD203B41FA5}">
                      <a16:colId xmlns:a16="http://schemas.microsoft.com/office/drawing/2014/main" val="4293610459"/>
                    </a:ext>
                  </a:extLst>
                </a:gridCol>
              </a:tblGrid>
              <a:tr h="234263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Spacing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225907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A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342836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B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485028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C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552280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D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 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724015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E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Unstable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10861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F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Breakdown flow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4524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B534A76-BAB4-4218-B7C6-782CAC1B3DC6}"/>
              </a:ext>
            </a:extLst>
          </p:cNvPr>
          <p:cNvSpPr/>
          <p:nvPr/>
        </p:nvSpPr>
        <p:spPr>
          <a:xfrm>
            <a:off x="5109741" y="5106768"/>
            <a:ext cx="3006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(North American highway LOS standards as in the Highway Capacity Manual (HCM) and AASHTO Geometric Design of Highways and Streets)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B0476B-7DD0-49E3-A16F-37A32FE6E92B}"/>
              </a:ext>
            </a:extLst>
          </p:cNvPr>
          <p:cNvSpPr/>
          <p:nvPr/>
        </p:nvSpPr>
        <p:spPr>
          <a:xfrm>
            <a:off x="2357700" y="3664562"/>
            <a:ext cx="271604" cy="25349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D9829E-C657-4F27-A63E-D667AC896BFD}"/>
              </a:ext>
            </a:extLst>
          </p:cNvPr>
          <p:cNvSpPr/>
          <p:nvPr/>
        </p:nvSpPr>
        <p:spPr>
          <a:xfrm>
            <a:off x="3541469" y="3631775"/>
            <a:ext cx="271604" cy="25349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D78287F-FAF4-4217-AABC-03DB89DDE456}"/>
              </a:ext>
            </a:extLst>
          </p:cNvPr>
          <p:cNvSpPr/>
          <p:nvPr/>
        </p:nvSpPr>
        <p:spPr>
          <a:xfrm>
            <a:off x="2329243" y="5337602"/>
            <a:ext cx="271604" cy="25349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EA3490-5FBB-4289-B009-AC1C4EF29D6D}"/>
              </a:ext>
            </a:extLst>
          </p:cNvPr>
          <p:cNvSpPr/>
          <p:nvPr/>
        </p:nvSpPr>
        <p:spPr>
          <a:xfrm>
            <a:off x="3541469" y="5337602"/>
            <a:ext cx="271604" cy="253497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F8CCD9-4EC7-4293-A2E2-142D7D877DD7}"/>
              </a:ext>
            </a:extLst>
          </p:cNvPr>
          <p:cNvSpPr/>
          <p:nvPr/>
        </p:nvSpPr>
        <p:spPr>
          <a:xfrm>
            <a:off x="8536402" y="1826831"/>
            <a:ext cx="2917372" cy="208950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內容版面配置區 4">
                <a:extLst>
                  <a:ext uri="{FF2B5EF4-FFF2-40B4-BE49-F238E27FC236}">
                    <a16:creationId xmlns:a16="http://schemas.microsoft.com/office/drawing/2014/main" id="{BF1E1D3E-68A2-4AF2-AA21-A1B7DAC68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422" y="1516863"/>
                <a:ext cx="7055703" cy="15700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set of rules examines whether the inter-lane volume/speed difference under different level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total flow rate is reasonable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boundaries of each level of total flow rate is based on the Level of service</a:t>
                </a:r>
              </a:p>
              <a:p>
                <a:pPr lvl="1"/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service,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pair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will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generated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內容版面配置區 4">
                <a:extLst>
                  <a:ext uri="{FF2B5EF4-FFF2-40B4-BE49-F238E27FC236}">
                    <a16:creationId xmlns:a16="http://schemas.microsoft.com/office/drawing/2014/main" id="{BF1E1D3E-68A2-4AF2-AA21-A1B7DAC68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422" y="1516863"/>
                <a:ext cx="7055703" cy="1570063"/>
              </a:xfrm>
              <a:blipFill>
                <a:blip r:embed="rId5"/>
                <a:stretch>
                  <a:fillRect l="-719" t="-2419" r="-89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4546504-B0E4-E645-903D-9BAA25A4A243}"/>
              </a:ext>
            </a:extLst>
          </p:cNvPr>
          <p:cNvGrpSpPr/>
          <p:nvPr/>
        </p:nvGrpSpPr>
        <p:grpSpPr>
          <a:xfrm>
            <a:off x="8540768" y="1254092"/>
            <a:ext cx="3211286" cy="5403805"/>
            <a:chOff x="8540768" y="1254092"/>
            <a:chExt cx="3211286" cy="54038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940D68-E2BA-1D4E-A655-394E3B989C5D}"/>
                </a:ext>
              </a:extLst>
            </p:cNvPr>
            <p:cNvSpPr/>
            <p:nvPr/>
          </p:nvSpPr>
          <p:spPr>
            <a:xfrm>
              <a:off x="8540768" y="1635074"/>
              <a:ext cx="3211286" cy="50228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9BDEAB-126B-9B44-ACED-99A1CDE45A2C}"/>
                </a:ext>
              </a:extLst>
            </p:cNvPr>
            <p:cNvSpPr/>
            <p:nvPr/>
          </p:nvSpPr>
          <p:spPr>
            <a:xfrm>
              <a:off x="8703691" y="1749278"/>
              <a:ext cx="2779420" cy="10709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10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Flow rate difference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(between lanes)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C1224-5BF6-0443-899B-89E7D60DE8B0}"/>
                </a:ext>
              </a:extLst>
            </p:cNvPr>
            <p:cNvSpPr/>
            <p:nvPr/>
          </p:nvSpPr>
          <p:spPr>
            <a:xfrm>
              <a:off x="8703691" y="4138318"/>
              <a:ext cx="2779420" cy="224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12-14</a:t>
              </a:r>
            </a:p>
            <a:p>
              <a:pPr algn="ctr"/>
              <a:r>
                <a:rPr lang="en-US" altLang="zh-TW" b="1" dirty="0">
                  <a:solidFill>
                    <a:srgbClr val="002060"/>
                  </a:solidFill>
                </a:rPr>
                <a:t>Relation</a:t>
              </a:r>
              <a:r>
                <a:rPr lang="zh-TW" altLang="en-US" b="1" dirty="0">
                  <a:solidFill>
                    <a:srgbClr val="002060"/>
                  </a:solidFill>
                </a:rPr>
                <a:t> </a:t>
              </a:r>
              <a:r>
                <a:rPr lang="en-US" altLang="zh-TW" b="1" dirty="0">
                  <a:solidFill>
                    <a:srgbClr val="002060"/>
                  </a:solidFill>
                </a:rPr>
                <a:t>between</a:t>
              </a:r>
              <a:r>
                <a:rPr lang="zh-TW" altLang="en-US" b="1" dirty="0">
                  <a:solidFill>
                    <a:srgbClr val="002060"/>
                  </a:solidFill>
                </a:rPr>
                <a:t> </a:t>
              </a:r>
              <a:r>
                <a:rPr lang="en-US" altLang="zh-TW" b="1" dirty="0">
                  <a:solidFill>
                    <a:srgbClr val="002060"/>
                  </a:solidFill>
                </a:rPr>
                <a:t>t</a:t>
              </a:r>
              <a:r>
                <a:rPr lang="en-US" b="1" dirty="0">
                  <a:solidFill>
                    <a:srgbClr val="002060"/>
                  </a:solidFill>
                </a:rPr>
                <a:t>otal flow rate</a:t>
              </a:r>
              <a:r>
                <a:rPr lang="zh-TW" altLang="en-US" b="1" dirty="0">
                  <a:solidFill>
                    <a:srgbClr val="002060"/>
                  </a:solidFill>
                </a:rPr>
                <a:t> </a:t>
              </a:r>
              <a:r>
                <a:rPr lang="en-US" altLang="zh-TW" b="1" dirty="0">
                  <a:solidFill>
                    <a:srgbClr val="002060"/>
                  </a:solidFill>
                </a:rPr>
                <a:t>and:</a:t>
              </a:r>
              <a:endParaRPr lang="en-US" b="1" dirty="0">
                <a:solidFill>
                  <a:srgbClr val="00206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Flow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Speed difference</a:t>
              </a:r>
            </a:p>
            <a:p>
              <a:r>
                <a:rPr lang="en-US" dirty="0">
                  <a:solidFill>
                    <a:srgbClr val="002060"/>
                  </a:solidFill>
                </a:rPr>
                <a:t>       (between lanes)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Average speed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5042C-9D00-C748-AACA-419BC03A9E40}"/>
                </a:ext>
              </a:extLst>
            </p:cNvPr>
            <p:cNvSpPr txBox="1"/>
            <p:nvPr/>
          </p:nvSpPr>
          <p:spPr>
            <a:xfrm>
              <a:off x="9385829" y="1254092"/>
              <a:ext cx="1676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TWO LANES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B89C44C-E547-2A4D-BBEC-E67C5AFC7552}"/>
                </a:ext>
              </a:extLst>
            </p:cNvPr>
            <p:cNvSpPr/>
            <p:nvPr/>
          </p:nvSpPr>
          <p:spPr>
            <a:xfrm>
              <a:off x="8703691" y="2929419"/>
              <a:ext cx="2779420" cy="11402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11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Speed difference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(between lanes)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1EA6DDC-C947-2044-A6A0-CB8D4D04D218}"/>
              </a:ext>
            </a:extLst>
          </p:cNvPr>
          <p:cNvSpPr/>
          <p:nvPr/>
        </p:nvSpPr>
        <p:spPr>
          <a:xfrm>
            <a:off x="8654040" y="1722659"/>
            <a:ext cx="2917372" cy="241565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1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2" grpId="0" animBg="1"/>
      <p:bldP spid="19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9B03C3-A6AE-4AC2-B90B-4FB50A508EEF}"/>
              </a:ext>
            </a:extLst>
          </p:cNvPr>
          <p:cNvSpPr txBox="1"/>
          <p:nvPr/>
        </p:nvSpPr>
        <p:spPr>
          <a:xfrm>
            <a:off x="793866" y="44046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Two Lanes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B62A32F-CD94-488C-BB20-42AEE8A7506C}"/>
              </a:ext>
            </a:extLst>
          </p:cNvPr>
          <p:cNvCxnSpPr>
            <a:cxnSpLocks/>
          </p:cNvCxnSpPr>
          <p:nvPr/>
        </p:nvCxnSpPr>
        <p:spPr>
          <a:xfrm>
            <a:off x="0" y="1169324"/>
            <a:ext cx="12136582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3A9B31-522B-4B9E-A720-1CB6C4F84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196150"/>
              </p:ext>
            </p:extLst>
          </p:nvPr>
        </p:nvGraphicFramePr>
        <p:xfrm>
          <a:off x="5464524" y="3709850"/>
          <a:ext cx="2062807" cy="1639841"/>
        </p:xfrm>
        <a:graphic>
          <a:graphicData uri="http://schemas.openxmlformats.org/drawingml/2006/table">
            <a:tbl>
              <a:tblPr/>
              <a:tblGrid>
                <a:gridCol w="761652">
                  <a:extLst>
                    <a:ext uri="{9D8B030D-6E8A-4147-A177-3AD203B41FA5}">
                      <a16:colId xmlns:a16="http://schemas.microsoft.com/office/drawing/2014/main" val="440003194"/>
                    </a:ext>
                  </a:extLst>
                </a:gridCol>
                <a:gridCol w="1301155">
                  <a:extLst>
                    <a:ext uri="{9D8B030D-6E8A-4147-A177-3AD203B41FA5}">
                      <a16:colId xmlns:a16="http://schemas.microsoft.com/office/drawing/2014/main" val="4293610459"/>
                    </a:ext>
                  </a:extLst>
                </a:gridCol>
              </a:tblGrid>
              <a:tr h="234263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Spacing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225907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A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342836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B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485028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C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552280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D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 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724015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E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Unstable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10861"/>
                  </a:ext>
                </a:extLst>
              </a:tr>
              <a:tr h="234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F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Breakdown flow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4524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B534A76-BAB4-4218-B7C6-782CAC1B3DC6}"/>
              </a:ext>
            </a:extLst>
          </p:cNvPr>
          <p:cNvSpPr/>
          <p:nvPr/>
        </p:nvSpPr>
        <p:spPr>
          <a:xfrm>
            <a:off x="5113585" y="5688676"/>
            <a:ext cx="3006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(North American highway LOS standards as in the Highway Capacity Manual (HCM) and AASHTO Geometric Design of Highways and Streets)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F8CCD9-4EC7-4293-A2E2-142D7D877DD7}"/>
              </a:ext>
            </a:extLst>
          </p:cNvPr>
          <p:cNvSpPr/>
          <p:nvPr/>
        </p:nvSpPr>
        <p:spPr>
          <a:xfrm>
            <a:off x="8536402" y="1826831"/>
            <a:ext cx="2917372" cy="208950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2B2C55-CD76-420A-8CDD-5B4F12CA0F94}"/>
              </a:ext>
            </a:extLst>
          </p:cNvPr>
          <p:cNvSpPr/>
          <p:nvPr/>
        </p:nvSpPr>
        <p:spPr>
          <a:xfrm>
            <a:off x="8707837" y="1675542"/>
            <a:ext cx="2917372" cy="239851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內容版面配置區 4">
                <a:extLst>
                  <a:ext uri="{FF2B5EF4-FFF2-40B4-BE49-F238E27FC236}">
                    <a16:creationId xmlns:a16="http://schemas.microsoft.com/office/drawing/2014/main" id="{BF1E1D3E-68A2-4AF2-AA21-A1B7DAC68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422" y="1516863"/>
                <a:ext cx="7055703" cy="146698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rule examines whether the average speed under different level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total flow rate is reasonable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boundaries of each level of total flow rate is based on the Level of service</a:t>
                </a:r>
              </a:p>
              <a:p>
                <a:pPr lvl="1"/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service,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pair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will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zh-TW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generated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內容版面配置區 4">
                <a:extLst>
                  <a:ext uri="{FF2B5EF4-FFF2-40B4-BE49-F238E27FC236}">
                    <a16:creationId xmlns:a16="http://schemas.microsoft.com/office/drawing/2014/main" id="{BF1E1D3E-68A2-4AF2-AA21-A1B7DAC68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422" y="1516863"/>
                <a:ext cx="7055703" cy="1466989"/>
              </a:xfrm>
              <a:blipFill>
                <a:blip r:embed="rId3"/>
                <a:stretch>
                  <a:fillRect l="-719" t="-2586" r="-180" b="-344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1C883E-C22C-4E16-B962-CB8FE68504C6}"/>
                  </a:ext>
                </a:extLst>
              </p:cNvPr>
              <p:cNvSpPr/>
              <p:nvPr/>
            </p:nvSpPr>
            <p:spPr>
              <a:xfrm>
                <a:off x="588682" y="4108735"/>
                <a:ext cx="4957775" cy="1380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i="1" u="sng" dirty="0"/>
                  <a:t>Rule 14:</a:t>
                </a:r>
              </a:p>
              <a:p>
                <a:pPr lvl="1"/>
                <a:r>
                  <a:rPr lang="en-US" sz="1600" dirty="0"/>
                  <a:t>IF ( </a:t>
                </a:r>
              </a:p>
              <a:p>
                <a:pPr lvl="1"/>
                <a:r>
                  <a:rPr lang="en-US" sz="1600" dirty="0"/>
                  <a:t>Total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b="1" dirty="0"/>
                  <a:t> AND</a:t>
                </a:r>
              </a:p>
              <a:p>
                <a:pPr lvl="1"/>
                <a:r>
                  <a:rPr lang="en-US" sz="1600" dirty="0"/>
                  <a:t>Average speed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1C883E-C22C-4E16-B962-CB8FE6850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2" y="4108735"/>
                <a:ext cx="4957775" cy="1380763"/>
              </a:xfrm>
              <a:prstGeom prst="rect">
                <a:avLst/>
              </a:prstGeom>
              <a:blipFill>
                <a:blip r:embed="rId4"/>
                <a:stretch>
                  <a:fillRect l="-767" t="-909" b="-272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8E5F574-7755-1648-B55F-B0E6E7CFB85F}"/>
              </a:ext>
            </a:extLst>
          </p:cNvPr>
          <p:cNvGrpSpPr/>
          <p:nvPr/>
        </p:nvGrpSpPr>
        <p:grpSpPr>
          <a:xfrm>
            <a:off x="8540768" y="1254092"/>
            <a:ext cx="3211286" cy="5403805"/>
            <a:chOff x="8540768" y="1254092"/>
            <a:chExt cx="3211286" cy="54038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B10F44-8B56-3243-8FF7-F0F10CEEEF61}"/>
                </a:ext>
              </a:extLst>
            </p:cNvPr>
            <p:cNvSpPr/>
            <p:nvPr/>
          </p:nvSpPr>
          <p:spPr>
            <a:xfrm>
              <a:off x="8540768" y="1635074"/>
              <a:ext cx="3211286" cy="50228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CEEE50-C287-BC4B-8CD8-2E6366B3DFE2}"/>
                </a:ext>
              </a:extLst>
            </p:cNvPr>
            <p:cNvSpPr/>
            <p:nvPr/>
          </p:nvSpPr>
          <p:spPr>
            <a:xfrm>
              <a:off x="8703691" y="1749278"/>
              <a:ext cx="2779420" cy="10709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10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Flow rate difference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(between lanes)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F2AB0B-7E47-084F-8F5C-EEC01125CEC2}"/>
                </a:ext>
              </a:extLst>
            </p:cNvPr>
            <p:cNvSpPr/>
            <p:nvPr/>
          </p:nvSpPr>
          <p:spPr>
            <a:xfrm>
              <a:off x="8703691" y="4138318"/>
              <a:ext cx="2779420" cy="224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12-14</a:t>
              </a:r>
            </a:p>
            <a:p>
              <a:pPr algn="ctr"/>
              <a:r>
                <a:rPr lang="en-US" altLang="zh-TW" b="1" dirty="0">
                  <a:solidFill>
                    <a:srgbClr val="002060"/>
                  </a:solidFill>
                </a:rPr>
                <a:t>Relation</a:t>
              </a:r>
              <a:r>
                <a:rPr lang="zh-TW" altLang="en-US" b="1" dirty="0">
                  <a:solidFill>
                    <a:srgbClr val="002060"/>
                  </a:solidFill>
                </a:rPr>
                <a:t> </a:t>
              </a:r>
              <a:r>
                <a:rPr lang="en-US" altLang="zh-TW" b="1" dirty="0">
                  <a:solidFill>
                    <a:srgbClr val="002060"/>
                  </a:solidFill>
                </a:rPr>
                <a:t>between</a:t>
              </a:r>
              <a:r>
                <a:rPr lang="zh-TW" altLang="en-US" b="1" dirty="0">
                  <a:solidFill>
                    <a:srgbClr val="002060"/>
                  </a:solidFill>
                </a:rPr>
                <a:t> </a:t>
              </a:r>
              <a:r>
                <a:rPr lang="en-US" altLang="zh-TW" b="1" dirty="0">
                  <a:solidFill>
                    <a:srgbClr val="002060"/>
                  </a:solidFill>
                </a:rPr>
                <a:t>t</a:t>
              </a:r>
              <a:r>
                <a:rPr lang="en-US" b="1" dirty="0">
                  <a:solidFill>
                    <a:srgbClr val="002060"/>
                  </a:solidFill>
                </a:rPr>
                <a:t>otal flow rate</a:t>
              </a:r>
              <a:r>
                <a:rPr lang="zh-TW" altLang="en-US" b="1" dirty="0">
                  <a:solidFill>
                    <a:srgbClr val="002060"/>
                  </a:solidFill>
                </a:rPr>
                <a:t> </a:t>
              </a:r>
              <a:r>
                <a:rPr lang="en-US" altLang="zh-TW" b="1" dirty="0">
                  <a:solidFill>
                    <a:srgbClr val="002060"/>
                  </a:solidFill>
                </a:rPr>
                <a:t>and:</a:t>
              </a:r>
              <a:endParaRPr lang="en-US" b="1" dirty="0">
                <a:solidFill>
                  <a:srgbClr val="00206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Flow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Speed difference</a:t>
              </a:r>
            </a:p>
            <a:p>
              <a:r>
                <a:rPr lang="en-US" dirty="0">
                  <a:solidFill>
                    <a:srgbClr val="002060"/>
                  </a:solidFill>
                </a:rPr>
                <a:t>       (between lanes)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Average speed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7F791C-D41F-9C43-BBC3-20C524739898}"/>
                </a:ext>
              </a:extLst>
            </p:cNvPr>
            <p:cNvSpPr txBox="1"/>
            <p:nvPr/>
          </p:nvSpPr>
          <p:spPr>
            <a:xfrm>
              <a:off x="9385829" y="1254092"/>
              <a:ext cx="1676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TWO LANES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9AA40C-488C-F84B-B9EC-0D27D673B2E7}"/>
                </a:ext>
              </a:extLst>
            </p:cNvPr>
            <p:cNvSpPr/>
            <p:nvPr/>
          </p:nvSpPr>
          <p:spPr>
            <a:xfrm>
              <a:off x="8703691" y="2929419"/>
              <a:ext cx="2779420" cy="11402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11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Speed difference</a:t>
              </a:r>
            </a:p>
            <a:p>
              <a:pPr algn="ctr"/>
              <a:r>
                <a:rPr lang="en-US" dirty="0">
                  <a:solidFill>
                    <a:srgbClr val="002060"/>
                  </a:solidFill>
                </a:rPr>
                <a:t>(between lanes)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895EA3-7E3D-F743-A236-99D35262C61B}"/>
              </a:ext>
            </a:extLst>
          </p:cNvPr>
          <p:cNvSpPr/>
          <p:nvPr/>
        </p:nvSpPr>
        <p:spPr>
          <a:xfrm>
            <a:off x="8654040" y="1722659"/>
            <a:ext cx="2917372" cy="241565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8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B62A32F-CD94-488C-BB20-42AEE8A7506C}"/>
              </a:ext>
            </a:extLst>
          </p:cNvPr>
          <p:cNvCxnSpPr/>
          <p:nvPr/>
        </p:nvCxnSpPr>
        <p:spPr>
          <a:xfrm>
            <a:off x="0" y="1169324"/>
            <a:ext cx="12136582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12">
            <a:extLst>
              <a:ext uri="{FF2B5EF4-FFF2-40B4-BE49-F238E27FC236}">
                <a16:creationId xmlns:a16="http://schemas.microsoft.com/office/drawing/2014/main" id="{B9922FDF-C114-4746-8AD1-050854853B82}"/>
              </a:ext>
            </a:extLst>
          </p:cNvPr>
          <p:cNvSpPr txBox="1"/>
          <p:nvPr/>
        </p:nvSpPr>
        <p:spPr>
          <a:xfrm>
            <a:off x="1254329" y="376017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Determine rule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AE0A6-8327-4E1C-BF61-7DBDB34A5855}"/>
                  </a:ext>
                </a:extLst>
              </p:cNvPr>
              <p:cNvSpPr/>
              <p:nvPr/>
            </p:nvSpPr>
            <p:spPr>
              <a:xfrm>
                <a:off x="1254329" y="3560860"/>
                <a:ext cx="6096000" cy="8617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1" i="1" dirty="0"/>
                  <a:t>E.</a:t>
                </a:r>
                <a:r>
                  <a:rPr lang="en-US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g.</a:t>
                </a:r>
              </a:p>
              <a:p>
                <a:r>
                  <a:rPr lang="en-US" sz="1400" b="1" i="1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en-US" sz="1600" b="1" i="1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5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(Speed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)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 Faulty data</a:t>
                </a: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AE0A6-8327-4E1C-BF61-7DBDB34A5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29" y="3560860"/>
                <a:ext cx="6096000" cy="861774"/>
              </a:xfrm>
              <a:prstGeom prst="rect">
                <a:avLst/>
              </a:prstGeom>
              <a:blipFill>
                <a:blip r:embed="rId3"/>
                <a:stretch>
                  <a:fillRect l="-900" t="-42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5B74F4D-1425-4550-B155-A5C01400832A}"/>
              </a:ext>
            </a:extLst>
          </p:cNvPr>
          <p:cNvSpPr txBox="1"/>
          <p:nvPr/>
        </p:nvSpPr>
        <p:spPr>
          <a:xfrm>
            <a:off x="1254329" y="1437202"/>
            <a:ext cx="87100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Apply 85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percentile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Apply 3 sigma rule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Schaum's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Outline of Business Statistics. McGraw Hill Professional. 2003. p. 359)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However, for the two-lane comparison (Rule 10 - Rule 14),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6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mean+ 3*sigma of speed/flow rate difference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may have an unreasonably high value (greater than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</a:t>
            </a:r>
            <a:r>
              <a:rPr lang="zh-TW" alt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maximum value).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99.7% quantile would be applied instead for those rules (Would be further explained when introducing the results of case study).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All the thresholds would be generated with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zh-TW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concept</a:t>
            </a:r>
            <a:r>
              <a:rPr lang="zh-TW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unless particularly specified.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3FEB153-7EB1-41D3-8778-20AC78E60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554398"/>
              </p:ext>
            </p:extLst>
          </p:nvPr>
        </p:nvGraphicFramePr>
        <p:xfrm>
          <a:off x="1314714" y="4194148"/>
          <a:ext cx="7366800" cy="2663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752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B6A3C9-C129-A346-BB0C-04AAD6B60790}"/>
              </a:ext>
            </a:extLst>
          </p:cNvPr>
          <p:cNvSpPr/>
          <p:nvPr/>
        </p:nvSpPr>
        <p:spPr>
          <a:xfrm>
            <a:off x="0" y="2619022"/>
            <a:ext cx="12192000" cy="123048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DBE65-1FEE-3746-BA8A-3B07E7F802B4}"/>
              </a:ext>
            </a:extLst>
          </p:cNvPr>
          <p:cNvSpPr txBox="1"/>
          <p:nvPr/>
        </p:nvSpPr>
        <p:spPr>
          <a:xfrm>
            <a:off x="2889955" y="261497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7200" dirty="0">
                <a:solidFill>
                  <a:schemeClr val="bg1"/>
                </a:solidFill>
              </a:rPr>
              <a:t>Case</a:t>
            </a:r>
            <a:r>
              <a:rPr lang="zh-TW" altLang="en-US" sz="7200" dirty="0">
                <a:solidFill>
                  <a:schemeClr val="bg1"/>
                </a:solidFill>
              </a:rPr>
              <a:t> </a:t>
            </a:r>
            <a:r>
              <a:rPr lang="en-US" altLang="zh-TW" sz="7200" dirty="0">
                <a:solidFill>
                  <a:schemeClr val="bg1"/>
                </a:solidFill>
              </a:rPr>
              <a:t>Study</a:t>
            </a:r>
            <a:endParaRPr lang="en-TW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3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D35584-2CF5-406D-B084-60762ABE4DF6}"/>
              </a:ext>
            </a:extLst>
          </p:cNvPr>
          <p:cNvSpPr txBox="1"/>
          <p:nvPr/>
        </p:nvSpPr>
        <p:spPr>
          <a:xfrm>
            <a:off x="793866" y="440462"/>
            <a:ext cx="3200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Data introduction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D4741BA-2E5F-4EB4-8F78-AB022B55B1D0}"/>
              </a:ext>
            </a:extLst>
          </p:cNvPr>
          <p:cNvCxnSpPr>
            <a:cxnSpLocks/>
          </p:cNvCxnSpPr>
          <p:nvPr/>
        </p:nvCxnSpPr>
        <p:spPr>
          <a:xfrm>
            <a:off x="0" y="1169324"/>
            <a:ext cx="12180163" cy="2916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6033D7-525C-43AD-B586-9E3133B9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99" y="1603035"/>
            <a:ext cx="4799503" cy="4962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D50874-1265-46F3-897E-DA75D191E9DB}"/>
              </a:ext>
            </a:extLst>
          </p:cNvPr>
          <p:cNvSpPr txBox="1"/>
          <p:nvPr/>
        </p:nvSpPr>
        <p:spPr>
          <a:xfrm>
            <a:off x="1331651" y="2647440"/>
            <a:ext cx="4643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Number of sensors =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All selected sensors cover 2-lane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Westbound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Time frame: 2018/08/17-2018/09/15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Total number of data = 4,212,852</a:t>
            </a:r>
          </a:p>
        </p:txBody>
      </p:sp>
    </p:spTree>
    <p:extLst>
      <p:ext uri="{BB962C8B-B14F-4D97-AF65-F5344CB8AC3E}">
        <p14:creationId xmlns:p14="http://schemas.microsoft.com/office/powerpoint/2010/main" val="141784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D35584-2CF5-406D-B084-60762ABE4DF6}"/>
              </a:ext>
            </a:extLst>
          </p:cNvPr>
          <p:cNvSpPr txBox="1"/>
          <p:nvPr/>
        </p:nvSpPr>
        <p:spPr>
          <a:xfrm>
            <a:off x="793866" y="179418"/>
            <a:ext cx="3843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Single Lane-Flow rate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D4741BA-2E5F-4EB4-8F78-AB022B55B1D0}"/>
              </a:ext>
            </a:extLst>
          </p:cNvPr>
          <p:cNvCxnSpPr>
            <a:cxnSpLocks/>
          </p:cNvCxnSpPr>
          <p:nvPr/>
        </p:nvCxnSpPr>
        <p:spPr>
          <a:xfrm>
            <a:off x="0" y="908280"/>
            <a:ext cx="12180163" cy="2916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6298D8-AB80-48B6-8A81-19348BC0AE1C}"/>
                  </a:ext>
                </a:extLst>
              </p:cNvPr>
              <p:cNvSpPr/>
              <p:nvPr/>
            </p:nvSpPr>
            <p:spPr>
              <a:xfrm>
                <a:off x="1193608" y="2408725"/>
                <a:ext cx="6096000" cy="228819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400" b="1" i="1" u="sng" dirty="0"/>
                  <a:t>Rule 1:</a:t>
                </a:r>
              </a:p>
              <a:p>
                <a:pPr lvl="1"/>
                <a:r>
                  <a:rPr lang="en-US" sz="1400" dirty="0"/>
                  <a:t>IF (</a:t>
                </a:r>
              </a:p>
              <a:p>
                <a:pPr lvl="1"/>
                <a:r>
                  <a:rPr lang="en-US" sz="1400" dirty="0"/>
                  <a:t>Rush day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Peak hour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(Flow rate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𝑢𝑝𝑝𝑒𝑟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𝟐𝟐𝟗𝟎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𝒗𝒑𝒉𝒑𝒍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/>
                  <a:t>OR</a:t>
                </a:r>
              </a:p>
              <a:p>
                <a:pPr lvl="1"/>
                <a:r>
                  <a:rPr lang="en-US" sz="1400" dirty="0"/>
                  <a:t>Flow rate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𝑙𝑜𝑤𝑒𝑟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𝟑𝟒𝟓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𝒗𝒑𝒉𝒑𝒍</m:t>
                    </m:r>
                  </m:oMath>
                </a14:m>
                <a:r>
                  <a:rPr lang="en-US" sz="1400" dirty="0"/>
                  <a:t>))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Filter out </a:t>
                </a:r>
                <a:r>
                  <a:rPr lang="en-US" sz="14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2.18%</a:t>
                </a:r>
                <a:r>
                  <a:rPr lang="en-US" sz="1400" dirty="0">
                    <a:sym typeface="Wingdings" panose="05000000000000000000" pitchFamily="2" charset="2"/>
                  </a:rPr>
                  <a:t> of the entire data</a:t>
                </a:r>
                <a:endParaRPr lang="en-US" sz="1400" dirty="0"/>
              </a:p>
              <a:p>
                <a:pPr lvl="1"/>
                <a:endParaRPr lang="en-US" sz="1400" dirty="0"/>
              </a:p>
              <a:p>
                <a:endParaRPr lang="en-US" sz="14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6298D8-AB80-48B6-8A81-19348BC0A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08" y="2408725"/>
                <a:ext cx="6096000" cy="2288191"/>
              </a:xfrm>
              <a:prstGeom prst="rect">
                <a:avLst/>
              </a:prstGeom>
              <a:blipFill>
                <a:blip r:embed="rId3"/>
                <a:stretch>
                  <a:fillRect l="-300"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14E4F4F-654C-4CAA-AE24-2670E1268D15}"/>
                  </a:ext>
                </a:extLst>
              </p:cNvPr>
              <p:cNvSpPr/>
              <p:nvPr/>
            </p:nvSpPr>
            <p:spPr>
              <a:xfrm>
                <a:off x="5999348" y="2408004"/>
                <a:ext cx="6096000" cy="20313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400" b="1" i="1" u="sng" dirty="0"/>
                  <a:t>Rule 3:</a:t>
                </a:r>
              </a:p>
              <a:p>
                <a:pPr lvl="1"/>
                <a:r>
                  <a:rPr lang="en-US" sz="1400" dirty="0"/>
                  <a:t>IF (</a:t>
                </a:r>
              </a:p>
              <a:p>
                <a:pPr lvl="1"/>
                <a:r>
                  <a:rPr lang="en-US" sz="1400" dirty="0"/>
                  <a:t>Non-Rush day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Peak hour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Flow rate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𝟏𝟗𝟏𝟎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𝒗𝒑𝒉𝒑𝒍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Filter out </a:t>
                </a:r>
                <a:r>
                  <a:rPr lang="en-US" sz="14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0.07%</a:t>
                </a:r>
                <a:r>
                  <a:rPr lang="en-US" sz="1400" dirty="0">
                    <a:sym typeface="Wingdings" panose="05000000000000000000" pitchFamily="2" charset="2"/>
                  </a:rPr>
                  <a:t> of the entire data</a:t>
                </a:r>
                <a:endParaRPr lang="en-US" sz="1400" dirty="0"/>
              </a:p>
              <a:p>
                <a:pPr lvl="1"/>
                <a:endParaRPr lang="en-US" sz="1400" dirty="0"/>
              </a:p>
              <a:p>
                <a:endParaRPr lang="en-US" sz="14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14E4F4F-654C-4CAA-AE24-2670E1268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348" y="2408004"/>
                <a:ext cx="6096000" cy="2031325"/>
              </a:xfrm>
              <a:prstGeom prst="rect">
                <a:avLst/>
              </a:prstGeom>
              <a:blipFill>
                <a:blip r:embed="rId4"/>
                <a:stretch>
                  <a:fillRect l="-300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28D4A2-0EA2-4CED-823E-C49ADA33D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934026"/>
              </p:ext>
            </p:extLst>
          </p:nvPr>
        </p:nvGraphicFramePr>
        <p:xfrm>
          <a:off x="1174106" y="1244852"/>
          <a:ext cx="4401551" cy="544126"/>
        </p:xfrm>
        <a:graphic>
          <a:graphicData uri="http://schemas.openxmlformats.org/drawingml/2006/table">
            <a:tbl>
              <a:tblPr firstRow="1">
                <a:tableStyleId>{85BE263C-DBD7-4A20-BB59-AAB30ACAA65A}</a:tableStyleId>
              </a:tblPr>
              <a:tblGrid>
                <a:gridCol w="628793">
                  <a:extLst>
                    <a:ext uri="{9D8B030D-6E8A-4147-A177-3AD203B41FA5}">
                      <a16:colId xmlns:a16="http://schemas.microsoft.com/office/drawing/2014/main" val="625504659"/>
                    </a:ext>
                  </a:extLst>
                </a:gridCol>
                <a:gridCol w="628793">
                  <a:extLst>
                    <a:ext uri="{9D8B030D-6E8A-4147-A177-3AD203B41FA5}">
                      <a16:colId xmlns:a16="http://schemas.microsoft.com/office/drawing/2014/main" val="392834951"/>
                    </a:ext>
                  </a:extLst>
                </a:gridCol>
                <a:gridCol w="628793">
                  <a:extLst>
                    <a:ext uri="{9D8B030D-6E8A-4147-A177-3AD203B41FA5}">
                      <a16:colId xmlns:a16="http://schemas.microsoft.com/office/drawing/2014/main" val="2782306777"/>
                    </a:ext>
                  </a:extLst>
                </a:gridCol>
                <a:gridCol w="628793">
                  <a:extLst>
                    <a:ext uri="{9D8B030D-6E8A-4147-A177-3AD203B41FA5}">
                      <a16:colId xmlns:a16="http://schemas.microsoft.com/office/drawing/2014/main" val="3044528530"/>
                    </a:ext>
                  </a:extLst>
                </a:gridCol>
                <a:gridCol w="628793">
                  <a:extLst>
                    <a:ext uri="{9D8B030D-6E8A-4147-A177-3AD203B41FA5}">
                      <a16:colId xmlns:a16="http://schemas.microsoft.com/office/drawing/2014/main" val="1590359506"/>
                    </a:ext>
                  </a:extLst>
                </a:gridCol>
                <a:gridCol w="628793">
                  <a:extLst>
                    <a:ext uri="{9D8B030D-6E8A-4147-A177-3AD203B41FA5}">
                      <a16:colId xmlns:a16="http://schemas.microsoft.com/office/drawing/2014/main" val="2746125881"/>
                    </a:ext>
                  </a:extLst>
                </a:gridCol>
                <a:gridCol w="628793">
                  <a:extLst>
                    <a:ext uri="{9D8B030D-6E8A-4147-A177-3AD203B41FA5}">
                      <a16:colId xmlns:a16="http://schemas.microsoft.com/office/drawing/2014/main" val="1798880963"/>
                    </a:ext>
                  </a:extLst>
                </a:gridCol>
              </a:tblGrid>
              <a:tr h="27206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Non-rush Day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Rush Day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442380"/>
                  </a:ext>
                </a:extLst>
              </a:tr>
              <a:tr h="272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Thu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Sun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186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92981F9-2422-4DAE-B1AB-2F7DFA280270}"/>
              </a:ext>
            </a:extLst>
          </p:cNvPr>
          <p:cNvSpPr txBox="1"/>
          <p:nvPr/>
        </p:nvSpPr>
        <p:spPr>
          <a:xfrm>
            <a:off x="5924624" y="1192249"/>
            <a:ext cx="305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 hour: 10 am to 9 pm</a:t>
            </a:r>
          </a:p>
          <a:p>
            <a:r>
              <a:rPr lang="en-US" dirty="0"/>
              <a:t>Off-peak hour: 9 pm to 10 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EE6065-6EFC-44D8-8235-0F650BE26857}"/>
                  </a:ext>
                </a:extLst>
              </p:cNvPr>
              <p:cNvSpPr/>
              <p:nvPr/>
            </p:nvSpPr>
            <p:spPr>
              <a:xfrm>
                <a:off x="1193608" y="4696916"/>
                <a:ext cx="6096000" cy="1600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400" b="1" i="1" u="sng" dirty="0"/>
                  <a:t>Rule 2:</a:t>
                </a:r>
              </a:p>
              <a:p>
                <a:pPr lvl="1"/>
                <a:r>
                  <a:rPr lang="en-US" sz="1400" dirty="0"/>
                  <a:t>IF (</a:t>
                </a:r>
              </a:p>
              <a:p>
                <a:pPr lvl="1"/>
                <a:r>
                  <a:rPr lang="en-US" sz="1400" dirty="0"/>
                  <a:t>Rush day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Off-peak hour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Flow rate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𝑅𝑂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𝟏𝟏𝟐𝟎</m:t>
                    </m:r>
                    <m:r>
                      <a:rPr lang="en-US" sz="1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𝒗𝒑𝒉𝒑𝒍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Filter out </a:t>
                </a:r>
                <a:r>
                  <a:rPr lang="en-US" sz="14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0.04%</a:t>
                </a:r>
                <a:r>
                  <a:rPr lang="en-US" sz="1400" dirty="0">
                    <a:sym typeface="Wingdings" panose="05000000000000000000" pitchFamily="2" charset="2"/>
                  </a:rPr>
                  <a:t> of the entire data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EE6065-6EFC-44D8-8235-0F650BE26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08" y="4696916"/>
                <a:ext cx="6096000" cy="1600438"/>
              </a:xfrm>
              <a:prstGeom prst="rect">
                <a:avLst/>
              </a:prstGeom>
              <a:blipFill>
                <a:blip r:embed="rId5"/>
                <a:stretch>
                  <a:fillRect l="-300" t="-380" b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69455F-674B-49A4-BA4B-8817DAA187AE}"/>
                  </a:ext>
                </a:extLst>
              </p:cNvPr>
              <p:cNvSpPr/>
              <p:nvPr/>
            </p:nvSpPr>
            <p:spPr>
              <a:xfrm>
                <a:off x="5999348" y="4696916"/>
                <a:ext cx="6096000" cy="1600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400" b="1" i="1" u="sng" dirty="0"/>
                  <a:t>Rule 4:</a:t>
                </a:r>
              </a:p>
              <a:p>
                <a:pPr lvl="1"/>
                <a:r>
                  <a:rPr lang="en-US" sz="1400" dirty="0"/>
                  <a:t>IF (</a:t>
                </a:r>
              </a:p>
              <a:p>
                <a:pPr lvl="1"/>
                <a:r>
                  <a:rPr lang="en-US" sz="1400" dirty="0"/>
                  <a:t>Non-Rush day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Off-peak hour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Flow rate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𝑁𝑂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𝟗𝟕𝟓</m:t>
                    </m:r>
                    <m:r>
                      <a:rPr lang="en-US" sz="1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𝒗𝒑𝒉𝒑𝒍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Filter out </a:t>
                </a:r>
                <a:r>
                  <a:rPr lang="en-US" sz="14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0.01%</a:t>
                </a:r>
                <a:r>
                  <a:rPr lang="en-US" sz="1400" dirty="0">
                    <a:sym typeface="Wingdings" panose="05000000000000000000" pitchFamily="2" charset="2"/>
                  </a:rPr>
                  <a:t> of the entire data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69455F-674B-49A4-BA4B-8817DAA18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348" y="4696916"/>
                <a:ext cx="6096000" cy="1600438"/>
              </a:xfrm>
              <a:prstGeom prst="rect">
                <a:avLst/>
              </a:prstGeom>
              <a:blipFill>
                <a:blip r:embed="rId6"/>
                <a:stretch>
                  <a:fillRect l="-300" t="-380" b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4">
            <a:extLst>
              <a:ext uri="{FF2B5EF4-FFF2-40B4-BE49-F238E27FC236}">
                <a16:creationId xmlns:a16="http://schemas.microsoft.com/office/drawing/2014/main" id="{608DF939-C9A4-4D4D-8B34-7CF09110D86B}"/>
              </a:ext>
            </a:extLst>
          </p:cNvPr>
          <p:cNvCxnSpPr>
            <a:cxnSpLocks/>
          </p:cNvCxnSpPr>
          <p:nvPr/>
        </p:nvCxnSpPr>
        <p:spPr>
          <a:xfrm>
            <a:off x="1041149" y="4345663"/>
            <a:ext cx="8283920" cy="0"/>
          </a:xfrm>
          <a:prstGeom prst="line">
            <a:avLst/>
          </a:prstGeom>
          <a:ln w="63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4">
            <a:extLst>
              <a:ext uri="{FF2B5EF4-FFF2-40B4-BE49-F238E27FC236}">
                <a16:creationId xmlns:a16="http://schemas.microsoft.com/office/drawing/2014/main" id="{76A9DDCC-0BA6-42D3-AA74-DE6A7E167BEE}"/>
              </a:ext>
            </a:extLst>
          </p:cNvPr>
          <p:cNvCxnSpPr>
            <a:cxnSpLocks/>
          </p:cNvCxnSpPr>
          <p:nvPr/>
        </p:nvCxnSpPr>
        <p:spPr>
          <a:xfrm flipV="1">
            <a:off x="5575657" y="2408005"/>
            <a:ext cx="0" cy="4047116"/>
          </a:xfrm>
          <a:prstGeom prst="line">
            <a:avLst/>
          </a:prstGeom>
          <a:ln w="63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063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9B03C3-A6AE-4AC2-B90B-4FB50A508EEF}"/>
              </a:ext>
            </a:extLst>
          </p:cNvPr>
          <p:cNvSpPr txBox="1"/>
          <p:nvPr/>
        </p:nvSpPr>
        <p:spPr>
          <a:xfrm>
            <a:off x="793866" y="440462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Single Lane-Speed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B62A32F-CD94-488C-BB20-42AEE8A7506C}"/>
              </a:ext>
            </a:extLst>
          </p:cNvPr>
          <p:cNvCxnSpPr/>
          <p:nvPr/>
        </p:nvCxnSpPr>
        <p:spPr>
          <a:xfrm>
            <a:off x="0" y="1169324"/>
            <a:ext cx="1213658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12">
            <a:extLst>
              <a:ext uri="{FF2B5EF4-FFF2-40B4-BE49-F238E27FC236}">
                <a16:creationId xmlns:a16="http://schemas.microsoft.com/office/drawing/2014/main" id="{B9922FDF-C114-4746-8AD1-050854853B82}"/>
              </a:ext>
            </a:extLst>
          </p:cNvPr>
          <p:cNvSpPr txBox="1"/>
          <p:nvPr/>
        </p:nvSpPr>
        <p:spPr>
          <a:xfrm>
            <a:off x="805703" y="3695905"/>
            <a:ext cx="526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Single Lane-Flow rate + Speed</a:t>
            </a:r>
          </a:p>
        </p:txBody>
      </p:sp>
      <p:cxnSp>
        <p:nvCxnSpPr>
          <p:cNvPr id="9" name="直線接點 14">
            <a:extLst>
              <a:ext uri="{FF2B5EF4-FFF2-40B4-BE49-F238E27FC236}">
                <a16:creationId xmlns:a16="http://schemas.microsoft.com/office/drawing/2014/main" id="{3441319D-25A5-420D-91D1-B0F4D492CD3C}"/>
              </a:ext>
            </a:extLst>
          </p:cNvPr>
          <p:cNvCxnSpPr>
            <a:cxnSpLocks/>
          </p:cNvCxnSpPr>
          <p:nvPr/>
        </p:nvCxnSpPr>
        <p:spPr>
          <a:xfrm>
            <a:off x="11837" y="4424767"/>
            <a:ext cx="12180163" cy="2916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047501-9108-4F27-84E5-DB1171363498}"/>
                  </a:ext>
                </a:extLst>
              </p:cNvPr>
              <p:cNvSpPr/>
              <p:nvPr/>
            </p:nvSpPr>
            <p:spPr>
              <a:xfrm>
                <a:off x="1023341" y="4598015"/>
                <a:ext cx="6096000" cy="15696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6: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Flow rate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𝟏𝟕𝟓𝟎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𝒗𝒑𝒉𝒑𝒍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:r>
                  <a:rPr lang="en-US" sz="1600" b="1" dirty="0">
                    <a:ea typeface="Cambria Math" panose="02040503050406030204" pitchFamily="18" charset="0"/>
                  </a:rPr>
                  <a:t>AND</a:t>
                </a:r>
              </a:p>
              <a:p>
                <a:pPr lvl="1"/>
                <a:r>
                  <a:rPr lang="en-US" sz="1600" dirty="0"/>
                  <a:t>Speed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𝒎𝒑𝒉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Filter out </a:t>
                </a:r>
                <a:r>
                  <a:rPr lang="en-US" sz="16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0.001%</a:t>
                </a:r>
                <a:r>
                  <a:rPr lang="en-US" sz="1600" dirty="0">
                    <a:sym typeface="Wingdings" panose="05000000000000000000" pitchFamily="2" charset="2"/>
                  </a:rPr>
                  <a:t> of the entire data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047501-9108-4F27-84E5-DB1171363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41" y="4598015"/>
                <a:ext cx="6096000" cy="1569660"/>
              </a:xfrm>
              <a:prstGeom prst="rect">
                <a:avLst/>
              </a:prstGeom>
              <a:blipFill>
                <a:blip r:embed="rId3"/>
                <a:stretch>
                  <a:fillRect l="-600" t="-1163"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AE0A6-8327-4E1C-BF61-7DBDB34A5855}"/>
                  </a:ext>
                </a:extLst>
              </p:cNvPr>
              <p:cNvSpPr/>
              <p:nvPr/>
            </p:nvSpPr>
            <p:spPr>
              <a:xfrm>
                <a:off x="1011503" y="1313412"/>
                <a:ext cx="8349779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i="1" u="sng" dirty="0"/>
                  <a:t>Rule 5</a:t>
                </a:r>
                <a:r>
                  <a:rPr lang="en-US" b="1" dirty="0"/>
                  <a:t>:</a:t>
                </a:r>
              </a:p>
              <a:p>
                <a:r>
                  <a:rPr lang="en-US" dirty="0"/>
                  <a:t>         </a:t>
                </a:r>
                <a:r>
                  <a:rPr lang="en-US" sz="1600" dirty="0"/>
                  <a:t>If (Speed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𝟏𝟏𝟎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𝒎𝒑𝒉</m:t>
                    </m:r>
                  </m:oMath>
                </a14:m>
                <a:r>
                  <a:rPr lang="en-US" sz="1600" dirty="0"/>
                  <a:t> ) </a:t>
                </a:r>
                <a:r>
                  <a:rPr lang="en-US" sz="1600" dirty="0">
                    <a:sym typeface="Wingdings" panose="05000000000000000000" pitchFamily="2" charset="2"/>
                  </a:rPr>
                  <a:t> Faulty data</a:t>
                </a:r>
              </a:p>
              <a:p>
                <a:r>
                  <a:rPr lang="en-US" sz="1600" dirty="0">
                    <a:sym typeface="Wingdings" panose="05000000000000000000" pitchFamily="2" charset="2"/>
                  </a:rPr>
                  <a:t>	</a:t>
                </a:r>
              </a:p>
              <a:p>
                <a:r>
                  <a:rPr lang="en-US" sz="1600" dirty="0">
                    <a:sym typeface="Wingdings" panose="05000000000000000000" pitchFamily="2" charset="2"/>
                  </a:rPr>
                  <a:t>					          Filter out </a:t>
                </a:r>
                <a:r>
                  <a:rPr lang="en-US" sz="16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0.16%</a:t>
                </a:r>
                <a:r>
                  <a:rPr lang="en-US" sz="1600" dirty="0">
                    <a:sym typeface="Wingdings" panose="05000000000000000000" pitchFamily="2" charset="2"/>
                  </a:rPr>
                  <a:t> of  the entire data</a:t>
                </a: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AE0A6-8327-4E1C-BF61-7DBDB34A5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03" y="1313412"/>
                <a:ext cx="8349779" cy="1138773"/>
              </a:xfrm>
              <a:prstGeom prst="rect">
                <a:avLst/>
              </a:prstGeom>
              <a:blipFill>
                <a:blip r:embed="rId4"/>
                <a:stretch>
                  <a:fillRect l="-657" t="-26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62A4A7-7D2F-415F-8B1B-C9B332D968B2}"/>
                  </a:ext>
                </a:extLst>
              </p:cNvPr>
              <p:cNvSpPr/>
              <p:nvPr/>
            </p:nvSpPr>
            <p:spPr>
              <a:xfrm>
                <a:off x="5811115" y="4598015"/>
                <a:ext cx="6096000" cy="15696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7: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Speed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𝟖𝟎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𝒎𝒑𝒉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Flow rate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𝟏𝟐𝟎𝟎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𝒗𝒑𝒉𝒑𝒍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:r>
                  <a:rPr lang="en-US" sz="1600" b="1" dirty="0">
                    <a:ea typeface="Cambria Math" panose="02040503050406030204" pitchFamily="18" charset="0"/>
                  </a:rPr>
                  <a:t>AND</a:t>
                </a:r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Filter out </a:t>
                </a:r>
                <a:r>
                  <a:rPr lang="en-US" sz="16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0.001%</a:t>
                </a:r>
                <a:r>
                  <a:rPr lang="en-US" sz="1600" dirty="0">
                    <a:sym typeface="Wingdings" panose="05000000000000000000" pitchFamily="2" charset="2"/>
                  </a:rPr>
                  <a:t> of the entire data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62A4A7-7D2F-415F-8B1B-C9B332D96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115" y="4598015"/>
                <a:ext cx="6096000" cy="1569660"/>
              </a:xfrm>
              <a:prstGeom prst="rect">
                <a:avLst/>
              </a:prstGeom>
              <a:blipFill>
                <a:blip r:embed="rId5"/>
                <a:stretch>
                  <a:fillRect l="-500" t="-1163"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EE2D14B-3195-4035-81D3-AB3E40997FA6}"/>
              </a:ext>
            </a:extLst>
          </p:cNvPr>
          <p:cNvSpPr/>
          <p:nvPr/>
        </p:nvSpPr>
        <p:spPr>
          <a:xfrm>
            <a:off x="5888966" y="4576856"/>
            <a:ext cx="4209691" cy="1849654"/>
          </a:xfrm>
          <a:prstGeom prst="wedgeRectCallout">
            <a:avLst>
              <a:gd name="adj1" fmla="val -79361"/>
              <a:gd name="adj2" fmla="val -11733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top 15% high </a:t>
            </a:r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 rate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every detector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the extracted data to calculate the mean and standard deviation for </a:t>
            </a:r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mean for</a:t>
            </a:r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flow 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Applying 3 sigma rule to get the threshold value for </a:t>
            </a:r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72412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D35584-2CF5-406D-B084-60762ABE4DF6}"/>
              </a:ext>
            </a:extLst>
          </p:cNvPr>
          <p:cNvSpPr txBox="1"/>
          <p:nvPr/>
        </p:nvSpPr>
        <p:spPr>
          <a:xfrm>
            <a:off x="793866" y="440462"/>
            <a:ext cx="5573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Single Lane-Time series relation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D4741BA-2E5F-4EB4-8F78-AB022B55B1D0}"/>
              </a:ext>
            </a:extLst>
          </p:cNvPr>
          <p:cNvCxnSpPr>
            <a:cxnSpLocks/>
          </p:cNvCxnSpPr>
          <p:nvPr/>
        </p:nvCxnSpPr>
        <p:spPr>
          <a:xfrm>
            <a:off x="0" y="1169324"/>
            <a:ext cx="12180163" cy="2916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6414DF-DC8E-443D-8AEA-B2F6A388D223}"/>
                  </a:ext>
                </a:extLst>
              </p:cNvPr>
              <p:cNvSpPr txBox="1"/>
              <p:nvPr/>
            </p:nvSpPr>
            <p:spPr>
              <a:xfrm>
                <a:off x="7288566" y="5916270"/>
                <a:ext cx="4709494" cy="64633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polling interval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– polling interval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polling interval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– polling interval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6414DF-DC8E-443D-8AEA-B2F6A388D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66" y="5916270"/>
                <a:ext cx="4709494" cy="646331"/>
              </a:xfrm>
              <a:prstGeom prst="rect">
                <a:avLst/>
              </a:prstGeom>
              <a:blipFill>
                <a:blip r:embed="rId3"/>
                <a:stretch>
                  <a:fillRect t="-4630" b="-1296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D37AEA6-46A4-45A6-85DF-F56B0403F3AC}"/>
                  </a:ext>
                </a:extLst>
              </p:cNvPr>
              <p:cNvSpPr/>
              <p:nvPr/>
            </p:nvSpPr>
            <p:spPr>
              <a:xfrm>
                <a:off x="943442" y="1994592"/>
                <a:ext cx="6096000" cy="19232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8: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Peak-hour </a:t>
                </a:r>
                <a:r>
                  <a:rPr lang="en-US" sz="1600" b="1" dirty="0"/>
                  <a:t>AND</a:t>
                </a:r>
                <a:r>
                  <a:rPr lang="en-US" sz="16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6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𝟒𝟎𝟎</m:t>
                    </m:r>
                    <m:r>
                      <a:rPr lang="en-US" sz="16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</m:t>
                    </m:r>
                    <m:r>
                      <a:rPr lang="en-US" sz="16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𝐯𝐩𝐡𝐩𝐥</m:t>
                        </m:r>
                        <m:r>
                          <a:rPr lang="en-US" sz="1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𝐦𝐩𝐡</m:t>
                        </m:r>
                        <m:r>
                          <a:rPr lang="en-US" sz="1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Filter out </a:t>
                </a:r>
                <a:r>
                  <a:rPr lang="en-US" sz="16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0.32%</a:t>
                </a:r>
                <a:r>
                  <a:rPr lang="en-US" sz="1600" dirty="0">
                    <a:sym typeface="Wingdings" panose="05000000000000000000" pitchFamily="2" charset="2"/>
                  </a:rPr>
                  <a:t> of the entire data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D37AEA6-46A4-45A6-85DF-F56B0403F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42" y="1994592"/>
                <a:ext cx="6096000" cy="1923283"/>
              </a:xfrm>
              <a:prstGeom prst="rect">
                <a:avLst/>
              </a:prstGeom>
              <a:blipFill>
                <a:blip r:embed="rId4"/>
                <a:stretch>
                  <a:fillRect l="-600" t="-949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C812CD6-03E1-449D-B68D-516436ED4789}"/>
                  </a:ext>
                </a:extLst>
              </p:cNvPr>
              <p:cNvSpPr/>
              <p:nvPr/>
            </p:nvSpPr>
            <p:spPr>
              <a:xfrm>
                <a:off x="943442" y="4259877"/>
                <a:ext cx="6096000" cy="1875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9: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Peak-hour </a:t>
                </a:r>
                <a:r>
                  <a:rPr lang="en-US" sz="1600" b="1" dirty="0"/>
                  <a:t>AND</a:t>
                </a:r>
                <a:r>
                  <a:rPr lang="en-US" sz="16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𝟏𝟒𝟎</m:t>
                    </m:r>
                    <m:sSup>
                      <m:sSupPr>
                        <m:ctrlPr>
                          <a:rPr lang="en-US" sz="1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𝐦𝐩𝐡</m:t>
                        </m:r>
                        <m:r>
                          <a:rPr lang="en-US" sz="1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600" b="1" dirty="0"/>
                  <a:t>AND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𝟏𝟐𝟓𝟏𝟐𝟓</m:t>
                    </m:r>
                    <m:sSup>
                      <m:sSupPr>
                        <m:ctrlPr>
                          <a:rPr lang="en-US" sz="1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𝐯𝐩𝐡𝐩𝐥</m:t>
                        </m:r>
                        <m:r>
                          <a:rPr lang="en-US" sz="16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Filter out </a:t>
                </a:r>
                <a:r>
                  <a:rPr lang="en-US" sz="16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1.09%</a:t>
                </a:r>
                <a:r>
                  <a:rPr lang="en-US" sz="1600" dirty="0">
                    <a:sym typeface="Wingdings" panose="05000000000000000000" pitchFamily="2" charset="2"/>
                  </a:rPr>
                  <a:t> of the entire data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C812CD6-03E1-449D-B68D-516436ED4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42" y="4259877"/>
                <a:ext cx="6096000" cy="1875835"/>
              </a:xfrm>
              <a:prstGeom prst="rect">
                <a:avLst/>
              </a:prstGeom>
              <a:blipFill>
                <a:blip r:embed="rId5"/>
                <a:stretch>
                  <a:fillRect l="-600" t="-974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18EF6B7-3700-408A-A6B5-9A1ED005A8D3}"/>
              </a:ext>
            </a:extLst>
          </p:cNvPr>
          <p:cNvSpPr/>
          <p:nvPr/>
        </p:nvSpPr>
        <p:spPr>
          <a:xfrm>
            <a:off x="7039442" y="2239221"/>
            <a:ext cx="4209691" cy="2079329"/>
          </a:xfrm>
          <a:prstGeom prst="wedgeRectCallout">
            <a:avLst>
              <a:gd name="adj1" fmla="val -79361"/>
              <a:gd name="adj2" fmla="val -11733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top 15% high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of flow rate difference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every detector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the extracted data to calculate the mean and standard deviation for the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of speed difference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mean of the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product of  flow rate difference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Applying 3 sigma rule to get the threshold value for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of the speed difference</a:t>
            </a:r>
          </a:p>
        </p:txBody>
      </p:sp>
    </p:spTree>
    <p:extLst>
      <p:ext uri="{BB962C8B-B14F-4D97-AF65-F5344CB8AC3E}">
        <p14:creationId xmlns:p14="http://schemas.microsoft.com/office/powerpoint/2010/main" val="18755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6FF618-CFC7-41CF-84CE-D422514C4236}"/>
              </a:ext>
            </a:extLst>
          </p:cNvPr>
          <p:cNvSpPr txBox="1"/>
          <p:nvPr/>
        </p:nvSpPr>
        <p:spPr>
          <a:xfrm>
            <a:off x="5992029" y="2252827"/>
            <a:ext cx="17508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Speed-Flow rate Relation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811EC-461F-4EB7-B810-6279F92E877A}"/>
              </a:ext>
            </a:extLst>
          </p:cNvPr>
          <p:cNvSpPr txBox="1"/>
          <p:nvPr/>
        </p:nvSpPr>
        <p:spPr>
          <a:xfrm>
            <a:off x="3364561" y="2260785"/>
            <a:ext cx="175324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Screening </a:t>
            </a:r>
          </a:p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33861-5515-4A3E-8D27-45D4EC06A8AA}"/>
              </a:ext>
            </a:extLst>
          </p:cNvPr>
          <p:cNvSpPr/>
          <p:nvPr/>
        </p:nvSpPr>
        <p:spPr>
          <a:xfrm>
            <a:off x="4297452" y="3379639"/>
            <a:ext cx="3389152" cy="897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All identified faulty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Faulty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Faulty data pattern/distribution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CFB752-3740-48AE-A518-4F2775117BAA}"/>
              </a:ext>
            </a:extLst>
          </p:cNvPr>
          <p:cNvSpPr/>
          <p:nvPr/>
        </p:nvSpPr>
        <p:spPr>
          <a:xfrm>
            <a:off x="3364560" y="774576"/>
            <a:ext cx="3389152" cy="8976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Missing rate (data availability)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Missing data pattern/distribution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41E847-F135-4840-B8EC-67C3E317C84D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 flipV="1">
            <a:off x="5117809" y="2545215"/>
            <a:ext cx="874220" cy="7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835A93-DA58-4823-816F-60E08B7FB26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4241185" y="2845560"/>
            <a:ext cx="1750843" cy="534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116FEC-3867-4756-954B-388AB44D1303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5992028" y="2837602"/>
            <a:ext cx="875423" cy="542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45F7887-2F5F-4B75-83BE-895A60B2F288}"/>
              </a:ext>
            </a:extLst>
          </p:cNvPr>
          <p:cNvSpPr/>
          <p:nvPr/>
        </p:nvSpPr>
        <p:spPr>
          <a:xfrm>
            <a:off x="108506" y="1226891"/>
            <a:ext cx="2743200" cy="552834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2C4420DC-B236-4F81-8FAD-40E8F9C2332F}"/>
              </a:ext>
            </a:extLst>
          </p:cNvPr>
          <p:cNvSpPr txBox="1"/>
          <p:nvPr/>
        </p:nvSpPr>
        <p:spPr>
          <a:xfrm>
            <a:off x="108506" y="1243058"/>
            <a:ext cx="1373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Screening</a:t>
            </a:r>
            <a:r>
              <a:rPr lang="en-US" sz="1600" b="1" dirty="0"/>
              <a:t> rules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A3478-04A7-4E1C-B4B9-C1DD110F65B7}"/>
              </a:ext>
            </a:extLst>
          </p:cNvPr>
          <p:cNvCxnSpPr>
            <a:cxnSpLocks/>
          </p:cNvCxnSpPr>
          <p:nvPr/>
        </p:nvCxnSpPr>
        <p:spPr>
          <a:xfrm flipH="1">
            <a:off x="2877633" y="2845560"/>
            <a:ext cx="486927" cy="29776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5B17688-3465-4B5B-8569-63575066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2" y="1635237"/>
            <a:ext cx="2477348" cy="2296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1C2C07-D907-41A5-B36D-B38A7CEE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5" y="3981830"/>
            <a:ext cx="1612052" cy="271200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87A442-F1EF-4060-A550-B473CF597B42}"/>
              </a:ext>
            </a:extLst>
          </p:cNvPr>
          <p:cNvCxnSpPr>
            <a:cxnSpLocks/>
          </p:cNvCxnSpPr>
          <p:nvPr/>
        </p:nvCxnSpPr>
        <p:spPr>
          <a:xfrm flipH="1" flipV="1">
            <a:off x="2847756" y="1963024"/>
            <a:ext cx="516804" cy="29776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6A58F98-F7D6-40F1-B715-6672ED98AF91}"/>
              </a:ext>
            </a:extLst>
          </p:cNvPr>
          <p:cNvSpPr/>
          <p:nvPr/>
        </p:nvSpPr>
        <p:spPr>
          <a:xfrm>
            <a:off x="3096667" y="199089"/>
            <a:ext cx="4923202" cy="451326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7F1C2F76-B844-4278-AA7B-61970032E786}"/>
              </a:ext>
            </a:extLst>
          </p:cNvPr>
          <p:cNvSpPr txBox="1"/>
          <p:nvPr/>
        </p:nvSpPr>
        <p:spPr>
          <a:xfrm>
            <a:off x="3308758" y="274167"/>
            <a:ext cx="1501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Data examination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7E1E39-EE6A-4508-8E7B-B7D98A050225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238780" y="1680155"/>
            <a:ext cx="2405" cy="580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69D430-89F9-4381-A406-4467E4D336B9}"/>
              </a:ext>
            </a:extLst>
          </p:cNvPr>
          <p:cNvCxnSpPr>
            <a:cxnSpLocks/>
            <a:stCxn id="5" idx="2"/>
            <a:endCxn id="39" idx="0"/>
          </p:cNvCxnSpPr>
          <p:nvPr/>
        </p:nvCxnSpPr>
        <p:spPr>
          <a:xfrm>
            <a:off x="5992028" y="4277260"/>
            <a:ext cx="0" cy="943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9F4DC8F-EA27-4556-8842-6E8E851E8798}"/>
              </a:ext>
            </a:extLst>
          </p:cNvPr>
          <p:cNvSpPr txBox="1"/>
          <p:nvPr/>
        </p:nvSpPr>
        <p:spPr>
          <a:xfrm>
            <a:off x="4991641" y="5220397"/>
            <a:ext cx="2000773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precision (on-site)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7C5A6B-CE3F-4D79-9BD6-577C109F63DC}"/>
                  </a:ext>
                </a:extLst>
              </p:cNvPr>
              <p:cNvSpPr/>
              <p:nvPr/>
            </p:nvSpPr>
            <p:spPr>
              <a:xfrm>
                <a:off x="8617093" y="836666"/>
                <a:ext cx="3186217" cy="1791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b="1" u="sng" dirty="0">
                    <a:solidFill>
                      <a:schemeClr val="tx1"/>
                    </a:solidFill>
                  </a:rPr>
                  <a:t>Individual 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chemeClr val="tx1"/>
                    </a:solidFill>
                  </a:rPr>
                  <a:t>Missing/faulty rate/frequency (by day, by hour)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chemeClr val="tx1"/>
                    </a:solidFill>
                  </a:rPr>
                  <a:t>Rush day/non-rush day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chemeClr val="tx1"/>
                    </a:solidFill>
                  </a:rPr>
                  <a:t>Peak hour/off-peak hour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chemeClr val="tx1"/>
                    </a:solidFill>
                  </a:rPr>
                  <a:t>Usability rate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𝑢𝑠𝑎𝑏𝑙𝑒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5−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num>
                      <m:den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𝑒𝑥𝑝𝑒𝑐𝑡𝑒𝑑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5−</m:t>
                        </m:r>
                        <m:func>
                          <m:func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3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e>
                        </m:func>
                      </m:den>
                    </m:f>
                  </m:oMath>
                </a14:m>
                <a:endParaRPr lang="en-US" sz="13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chemeClr val="tx1"/>
                    </a:solidFill>
                  </a:rPr>
                  <a:t>Pattern of consecutive faulty data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7C5A6B-CE3F-4D79-9BD6-577C109F6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93" y="836666"/>
                <a:ext cx="3186217" cy="1791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35E3650-6420-4B4C-BFC6-B01ED5D31ED5}"/>
              </a:ext>
            </a:extLst>
          </p:cNvPr>
          <p:cNvSpPr/>
          <p:nvPr/>
        </p:nvSpPr>
        <p:spPr>
          <a:xfrm>
            <a:off x="8617092" y="2883048"/>
            <a:ext cx="3186217" cy="1574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Two-lane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Inter-lane performance comparison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Similar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Significantly different performance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 Statistic test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0200A2-02F5-4FDF-8A11-20D39A9C3F17}"/>
              </a:ext>
            </a:extLst>
          </p:cNvPr>
          <p:cNvSpPr/>
          <p:nvPr/>
        </p:nvSpPr>
        <p:spPr>
          <a:xfrm>
            <a:off x="8405769" y="199089"/>
            <a:ext cx="3600476" cy="451326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D49824-84EA-4DEF-98D4-C0369964F882}"/>
              </a:ext>
            </a:extLst>
          </p:cNvPr>
          <p:cNvSpPr txBox="1"/>
          <p:nvPr/>
        </p:nvSpPr>
        <p:spPr>
          <a:xfrm>
            <a:off x="8519179" y="274167"/>
            <a:ext cx="221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Examination result analysis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A63494-D3CC-4FC6-A677-A629601F1F71}"/>
              </a:ext>
            </a:extLst>
          </p:cNvPr>
          <p:cNvSpPr/>
          <p:nvPr/>
        </p:nvSpPr>
        <p:spPr>
          <a:xfrm>
            <a:off x="8617092" y="5041783"/>
            <a:ext cx="3186216" cy="17357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u="sng" dirty="0">
                <a:solidFill>
                  <a:schemeClr val="tx1"/>
                </a:solidFill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The sensor is in a good condition and data is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Data is not reliable but can be used for some circumstances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Data is not reliable and sensor calibration might be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The sensor is in a bad condition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A3C0D58-6D82-4C67-8317-671E2620C200}"/>
              </a:ext>
            </a:extLst>
          </p:cNvPr>
          <p:cNvCxnSpPr>
            <a:cxnSpLocks/>
            <a:stCxn id="23" idx="3"/>
            <a:endCxn id="43" idx="1"/>
          </p:cNvCxnSpPr>
          <p:nvPr/>
        </p:nvCxnSpPr>
        <p:spPr>
          <a:xfrm>
            <a:off x="8019869" y="2455724"/>
            <a:ext cx="385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8285E9-882D-47FB-9A9B-75AB67228A09}"/>
              </a:ext>
            </a:extLst>
          </p:cNvPr>
          <p:cNvCxnSpPr>
            <a:cxnSpLocks/>
            <a:stCxn id="43" idx="2"/>
            <a:endCxn id="59" idx="0"/>
          </p:cNvCxnSpPr>
          <p:nvPr/>
        </p:nvCxnSpPr>
        <p:spPr>
          <a:xfrm>
            <a:off x="10206007" y="4712358"/>
            <a:ext cx="4193" cy="32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47E6E71-C03A-4BD0-9F55-6F618A427AC3}"/>
              </a:ext>
            </a:extLst>
          </p:cNvPr>
          <p:cNvSpPr/>
          <p:nvPr/>
        </p:nvSpPr>
        <p:spPr>
          <a:xfrm>
            <a:off x="8231959" y="66893"/>
            <a:ext cx="3892437" cy="679110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F122-A7B7-4D7A-94C0-3E8A482944D0}"/>
              </a:ext>
            </a:extLst>
          </p:cNvPr>
          <p:cNvSpPr txBox="1"/>
          <p:nvPr/>
        </p:nvSpPr>
        <p:spPr>
          <a:xfrm>
            <a:off x="5101579" y="2271298"/>
            <a:ext cx="965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Excluding </a:t>
            </a:r>
          </a:p>
          <a:p>
            <a:r>
              <a:rPr lang="en-US" sz="1400" dirty="0"/>
              <a:t>faulty data</a:t>
            </a:r>
          </a:p>
        </p:txBody>
      </p:sp>
    </p:spTree>
    <p:extLst>
      <p:ext uri="{BB962C8B-B14F-4D97-AF65-F5344CB8AC3E}">
        <p14:creationId xmlns:p14="http://schemas.microsoft.com/office/powerpoint/2010/main" val="95877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9B03C3-A6AE-4AC2-B90B-4FB50A508EEF}"/>
              </a:ext>
            </a:extLst>
          </p:cNvPr>
          <p:cNvSpPr txBox="1"/>
          <p:nvPr/>
        </p:nvSpPr>
        <p:spPr>
          <a:xfrm>
            <a:off x="793866" y="44046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Two Lanes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B62A32F-CD94-488C-BB20-42AEE8A7506C}"/>
              </a:ext>
            </a:extLst>
          </p:cNvPr>
          <p:cNvCxnSpPr/>
          <p:nvPr/>
        </p:nvCxnSpPr>
        <p:spPr>
          <a:xfrm>
            <a:off x="0" y="1169324"/>
            <a:ext cx="12136582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85DA224-72A5-485D-A63B-4ECC23D49281}"/>
                  </a:ext>
                </a:extLst>
              </p:cNvPr>
              <p:cNvSpPr/>
              <p:nvPr/>
            </p:nvSpPr>
            <p:spPr>
              <a:xfrm>
                <a:off x="793396" y="1670574"/>
                <a:ext cx="6096000" cy="15696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10: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Peak-hour </a:t>
                </a:r>
                <a:r>
                  <a:rPr lang="en-US" sz="1600" b="1" dirty="0"/>
                  <a:t>AND</a:t>
                </a:r>
                <a:r>
                  <a:rPr lang="en-US" sz="1600" dirty="0"/>
                  <a:t> </a:t>
                </a:r>
              </a:p>
              <a:p>
                <a:pPr lvl="1"/>
                <a:r>
                  <a:rPr lang="en-US" sz="1600" dirty="0"/>
                  <a:t>Flow rate difference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𝟏𝟒𝟒𝟎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𝐯𝐩𝐡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Filter out </a:t>
                </a:r>
                <a:r>
                  <a:rPr lang="en-US" sz="16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1.13 %</a:t>
                </a:r>
                <a:r>
                  <a:rPr lang="en-US" sz="1600" dirty="0">
                    <a:sym typeface="Wingdings" panose="05000000000000000000" pitchFamily="2" charset="2"/>
                  </a:rPr>
                  <a:t> of  the entire data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85DA224-72A5-485D-A63B-4ECC23D49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96" y="1670574"/>
                <a:ext cx="6096000" cy="1569660"/>
              </a:xfrm>
              <a:prstGeom prst="rect">
                <a:avLst/>
              </a:prstGeom>
              <a:blipFill>
                <a:blip r:embed="rId3"/>
                <a:stretch>
                  <a:fillRect l="-500" t="-1163"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9A582D-6235-479E-AE69-3681AFF44029}"/>
                  </a:ext>
                </a:extLst>
              </p:cNvPr>
              <p:cNvSpPr/>
              <p:nvPr/>
            </p:nvSpPr>
            <p:spPr>
              <a:xfrm>
                <a:off x="821972" y="5104119"/>
                <a:ext cx="6096000" cy="15696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11: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Peak-hour </a:t>
                </a:r>
                <a:r>
                  <a:rPr lang="en-US" sz="1600" b="1" dirty="0"/>
                  <a:t>AND</a:t>
                </a:r>
                <a:r>
                  <a:rPr lang="en-US" sz="1600" dirty="0"/>
                  <a:t> </a:t>
                </a:r>
              </a:p>
              <a:p>
                <a:pPr lvl="1"/>
                <a:r>
                  <a:rPr lang="en-US" sz="1600" dirty="0"/>
                  <a:t>Speed difference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𝐦𝐩𝐡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Filter out </a:t>
                </a:r>
                <a:r>
                  <a:rPr lang="en-US" sz="16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1.02%</a:t>
                </a:r>
                <a:r>
                  <a:rPr lang="en-US" sz="1600" dirty="0">
                    <a:sym typeface="Wingdings" panose="05000000000000000000" pitchFamily="2" charset="2"/>
                  </a:rPr>
                  <a:t> of data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9A582D-6235-479E-AE69-3681AFF44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72" y="5104119"/>
                <a:ext cx="6096000" cy="1569660"/>
              </a:xfrm>
              <a:prstGeom prst="rect">
                <a:avLst/>
              </a:prstGeom>
              <a:blipFill>
                <a:blip r:embed="rId4"/>
                <a:stretch>
                  <a:fillRect l="-600" t="-1163"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141817-F335-4FBE-B2C6-10C26D346BD1}"/>
                  </a:ext>
                </a:extLst>
              </p:cNvPr>
              <p:cNvSpPr/>
              <p:nvPr/>
            </p:nvSpPr>
            <p:spPr>
              <a:xfrm>
                <a:off x="5942121" y="1670574"/>
                <a:ext cx="6096000" cy="15894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12: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Total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b="1" dirty="0"/>
                  <a:t> AND</a:t>
                </a:r>
              </a:p>
              <a:p>
                <a:pPr lvl="1"/>
                <a:r>
                  <a:rPr lang="en-US" sz="1600" dirty="0"/>
                  <a:t>Flow rate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𝑑𝑖𝑓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Filter out</a:t>
                </a:r>
                <a:r>
                  <a:rPr lang="en-US" sz="1600" b="1" dirty="0">
                    <a:sym typeface="Wingdings" panose="05000000000000000000" pitchFamily="2" charset="2"/>
                  </a:rPr>
                  <a:t> </a:t>
                </a:r>
                <a:r>
                  <a:rPr lang="en-US" sz="16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0.16%</a:t>
                </a:r>
                <a:r>
                  <a:rPr lang="en-US" sz="1600" dirty="0">
                    <a:sym typeface="Wingdings" panose="05000000000000000000" pitchFamily="2" charset="2"/>
                  </a:rPr>
                  <a:t> of the entire data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141817-F335-4FBE-B2C6-10C26D346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21" y="1670574"/>
                <a:ext cx="6096000" cy="1589409"/>
              </a:xfrm>
              <a:prstGeom prst="rect">
                <a:avLst/>
              </a:prstGeom>
              <a:blipFill>
                <a:blip r:embed="rId5"/>
                <a:stretch>
                  <a:fillRect l="-600" t="-1149" b="-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50E88C-3F25-4A6D-8248-04E55418CD2C}"/>
                  </a:ext>
                </a:extLst>
              </p:cNvPr>
              <p:cNvSpPr txBox="1"/>
              <p:nvPr/>
            </p:nvSpPr>
            <p:spPr>
              <a:xfrm>
                <a:off x="5942121" y="3435308"/>
                <a:ext cx="5129930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IF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2400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Total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flow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</m:oMath>
                </a14:m>
                <a:endParaRPr lang="en-US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flow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rate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difference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𝟏𝟗𝟔𝟎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𝐯𝐩𝐡</m:t>
                    </m:r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Faulty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3600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Total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flow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&gt;2400</m:t>
                    </m:r>
                  </m:oMath>
                </a14:m>
                <a:endParaRPr lang="en-US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flow</m:t>
                    </m:r>
                    <m: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rate</m:t>
                    </m:r>
                    <m: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difference</m:t>
                    </m:r>
                    <m: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𝟏𝟒𝟐𝟓</m:t>
                    </m:r>
                    <m:r>
                      <a:rPr lang="en-US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𝐯𝐩𝐡</m:t>
                    </m:r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Faulty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Total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flow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&gt;3600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flow</m:t>
                    </m:r>
                    <m: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rate</m:t>
                    </m:r>
                    <m: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difference</m:t>
                    </m:r>
                    <m:r>
                      <a:rPr lang="en-US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𝟏𝟑𝟎𝟎</m:t>
                    </m:r>
                    <m:r>
                      <a:rPr lang="en-US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𝐯𝐩𝐡</m:t>
                    </m:r>
                  </m:oMath>
                </a14:m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Faulty data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50E88C-3F25-4A6D-8248-04E55418C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21" y="3435308"/>
                <a:ext cx="5129930" cy="2862322"/>
              </a:xfrm>
              <a:prstGeom prst="rect">
                <a:avLst/>
              </a:prstGeom>
              <a:blipFill>
                <a:blip r:embed="rId6"/>
                <a:stretch>
                  <a:fillRect l="-832" t="-1279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F44B6F-1FC9-4299-B3CA-C2BDDC011268}"/>
              </a:ext>
            </a:extLst>
          </p:cNvPr>
          <p:cNvCxnSpPr>
            <a:cxnSpLocks/>
          </p:cNvCxnSpPr>
          <p:nvPr/>
        </p:nvCxnSpPr>
        <p:spPr>
          <a:xfrm>
            <a:off x="5681706" y="1589104"/>
            <a:ext cx="0" cy="490935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28498428-3F13-4452-9348-AD1220E0C80F}"/>
              </a:ext>
            </a:extLst>
          </p:cNvPr>
          <p:cNvSpPr/>
          <p:nvPr/>
        </p:nvSpPr>
        <p:spPr>
          <a:xfrm>
            <a:off x="10008735" y="1344650"/>
            <a:ext cx="2029386" cy="2052102"/>
          </a:xfrm>
          <a:prstGeom prst="wedgeRectCallout">
            <a:avLst>
              <a:gd name="adj1" fmla="val -38342"/>
              <a:gd name="adj2" fmla="val 7690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 that the allowed difference should be smaller when total flow rate is high and the data supports this hypothesis.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E620A9-E710-40B3-A026-4154A52E9E0C}"/>
              </a:ext>
            </a:extLst>
          </p:cNvPr>
          <p:cNvSpPr/>
          <p:nvPr/>
        </p:nvSpPr>
        <p:spPr>
          <a:xfrm>
            <a:off x="9894959" y="3976778"/>
            <a:ext cx="628008" cy="3775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17107B-1F08-45D4-81F3-9BB32A43CEE0}"/>
              </a:ext>
            </a:extLst>
          </p:cNvPr>
          <p:cNvSpPr/>
          <p:nvPr/>
        </p:nvSpPr>
        <p:spPr>
          <a:xfrm>
            <a:off x="9894959" y="4797725"/>
            <a:ext cx="628008" cy="3775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720B2F-95D1-4022-8E5C-8E748AE78DCF}"/>
              </a:ext>
            </a:extLst>
          </p:cNvPr>
          <p:cNvSpPr/>
          <p:nvPr/>
        </p:nvSpPr>
        <p:spPr>
          <a:xfrm>
            <a:off x="9878745" y="5618673"/>
            <a:ext cx="628008" cy="3775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llout: Bent Line with Border and Accent Bar 1">
            <a:extLst>
              <a:ext uri="{FF2B5EF4-FFF2-40B4-BE49-F238E27FC236}">
                <a16:creationId xmlns:a16="http://schemas.microsoft.com/office/drawing/2014/main" id="{9AB1F5A2-9452-49FF-ACB4-865631492328}"/>
              </a:ext>
            </a:extLst>
          </p:cNvPr>
          <p:cNvSpPr/>
          <p:nvPr/>
        </p:nvSpPr>
        <p:spPr>
          <a:xfrm>
            <a:off x="1925602" y="3429000"/>
            <a:ext cx="3467435" cy="146388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933"/>
              <a:gd name="adj6" fmla="val -1840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Extracting the data with top 15% flow rate difference from each sensor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Calculating the flow rate difference’s 99.7% quantile from the extracted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Using the value of 99.7% quantile as the threshold</a:t>
            </a:r>
          </a:p>
        </p:txBody>
      </p:sp>
      <p:sp>
        <p:nvSpPr>
          <p:cNvPr id="19" name="Callout: Bent Line with Border and Accent Bar 18">
            <a:extLst>
              <a:ext uri="{FF2B5EF4-FFF2-40B4-BE49-F238E27FC236}">
                <a16:creationId xmlns:a16="http://schemas.microsoft.com/office/drawing/2014/main" id="{146C02E6-16D6-4C46-9094-CF7AD2EF50BE}"/>
              </a:ext>
            </a:extLst>
          </p:cNvPr>
          <p:cNvSpPr/>
          <p:nvPr/>
        </p:nvSpPr>
        <p:spPr>
          <a:xfrm flipH="1">
            <a:off x="3622980" y="78398"/>
            <a:ext cx="4352448" cy="1455407"/>
          </a:xfrm>
          <a:prstGeom prst="accentBorderCallout2">
            <a:avLst>
              <a:gd name="adj1" fmla="val 82763"/>
              <a:gd name="adj2" fmla="val -2585"/>
              <a:gd name="adj3" fmla="val 105286"/>
              <a:gd name="adj4" fmla="val -17262"/>
              <a:gd name="adj5" fmla="val 120168"/>
              <a:gd name="adj6" fmla="val -194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For each different total flow rate interval, extracting the data with top 15% flow rate difference from each sensor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Calculating each interval’s flow rate’s 99.7% quantile from the extracted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Using the value of 99.7% quantile as the threshold</a:t>
            </a:r>
          </a:p>
        </p:txBody>
      </p:sp>
    </p:spTree>
    <p:extLst>
      <p:ext uri="{BB962C8B-B14F-4D97-AF65-F5344CB8AC3E}">
        <p14:creationId xmlns:p14="http://schemas.microsoft.com/office/powerpoint/2010/main" val="359993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6517D4-C96E-49D0-8622-9030B3AEAFB0}"/>
                  </a:ext>
                </a:extLst>
              </p:cNvPr>
              <p:cNvSpPr txBox="1"/>
              <p:nvPr/>
            </p:nvSpPr>
            <p:spPr>
              <a:xfrm>
                <a:off x="634229" y="3078146"/>
                <a:ext cx="4285340" cy="329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IF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1200 &gt; Total flow rate</a:t>
                </a: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Speed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difference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𝟔𝟎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𝐦𝐩𝐡</m:t>
                    </m:r>
                  </m:oMath>
                </a14:m>
                <a:endParaRPr lang="en-US" sz="1600" b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Faulty data</a:t>
                </a:r>
                <a:endParaRPr lang="en-US" sz="16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2400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Total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flow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&gt;1200</m:t>
                    </m:r>
                  </m:oMath>
                </a14:m>
                <a:endParaRPr lang="en-US" sz="16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Speed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difference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𝟒𝟎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𝐦𝐩𝐡</m:t>
                    </m:r>
                  </m:oMath>
                </a14:m>
                <a:endParaRPr lang="en-US" sz="16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Faulty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3600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Total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flow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&gt;2400</m:t>
                    </m:r>
                  </m:oMath>
                </a14:m>
                <a:endParaRPr lang="en-US" sz="16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Speed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difference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𝟏𝟓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𝐦𝐩𝐡</m:t>
                    </m:r>
                  </m:oMath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Faulty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Total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flow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&gt;3600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Speed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difference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𝟏𝟎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𝐦𝐩𝐡</m:t>
                    </m:r>
                  </m:oMath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Faulty data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6517D4-C96E-49D0-8622-9030B3AE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9" y="3078146"/>
                <a:ext cx="4285340" cy="3293209"/>
              </a:xfrm>
              <a:prstGeom prst="rect">
                <a:avLst/>
              </a:prstGeom>
              <a:blipFill>
                <a:blip r:embed="rId2"/>
                <a:stretch>
                  <a:fillRect l="-569" t="-556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86AE08-CE5C-4B08-AA96-5155F7D2798A}"/>
              </a:ext>
            </a:extLst>
          </p:cNvPr>
          <p:cNvCxnSpPr>
            <a:cxnSpLocks/>
          </p:cNvCxnSpPr>
          <p:nvPr/>
        </p:nvCxnSpPr>
        <p:spPr>
          <a:xfrm>
            <a:off x="5788238" y="1399947"/>
            <a:ext cx="0" cy="521391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3">
            <a:extLst>
              <a:ext uri="{FF2B5EF4-FFF2-40B4-BE49-F238E27FC236}">
                <a16:creationId xmlns:a16="http://schemas.microsoft.com/office/drawing/2014/main" id="{06CB9F2E-4B68-4BB1-BB27-B5BF78482FF6}"/>
              </a:ext>
            </a:extLst>
          </p:cNvPr>
          <p:cNvSpPr txBox="1"/>
          <p:nvPr/>
        </p:nvSpPr>
        <p:spPr>
          <a:xfrm>
            <a:off x="793866" y="44046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Two Lanes</a:t>
            </a:r>
          </a:p>
        </p:txBody>
      </p:sp>
      <p:cxnSp>
        <p:nvCxnSpPr>
          <p:cNvPr id="13" name="直線接點 14">
            <a:extLst>
              <a:ext uri="{FF2B5EF4-FFF2-40B4-BE49-F238E27FC236}">
                <a16:creationId xmlns:a16="http://schemas.microsoft.com/office/drawing/2014/main" id="{9CAF114E-0A31-491B-AFE2-979BEA4F7A5E}"/>
              </a:ext>
            </a:extLst>
          </p:cNvPr>
          <p:cNvCxnSpPr/>
          <p:nvPr/>
        </p:nvCxnSpPr>
        <p:spPr>
          <a:xfrm>
            <a:off x="0" y="1169324"/>
            <a:ext cx="12136582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F809C-834F-44E7-9ACA-8F9554057380}"/>
                  </a:ext>
                </a:extLst>
              </p:cNvPr>
              <p:cNvSpPr txBox="1"/>
              <p:nvPr/>
            </p:nvSpPr>
            <p:spPr>
              <a:xfrm>
                <a:off x="6178172" y="3109983"/>
                <a:ext cx="4974454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IF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1200 &gt; Total flow rate </a:t>
                </a: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Average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Speed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𝟏𝟎𝟎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𝐦𝐩𝐡</m:t>
                    </m:r>
                  </m:oMath>
                </a14:m>
                <a:endParaRPr lang="en-US" sz="1600" b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Faulty data</a:t>
                </a:r>
                <a:endParaRPr lang="en-US" sz="16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2400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Average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Speed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&gt;1200</m:t>
                    </m:r>
                  </m:oMath>
                </a14:m>
                <a:endParaRPr lang="en-US" sz="16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Average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Speede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𝟗𝟎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𝐦𝐩𝐡</m:t>
                    </m:r>
                  </m:oMath>
                </a14:m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Faulty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3600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Total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flow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&gt;2400</m:t>
                    </m:r>
                  </m:oMath>
                </a14:m>
                <a:endParaRPr lang="en-US" sz="16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Average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Speed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𝟕𝟓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𝐦𝐩𝐡</m:t>
                    </m:r>
                  </m:oMath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Faulty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Total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flow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&gt;3600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Average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Speed</m:t>
                    </m:r>
                    <m:r>
                      <a:rPr lang="en-US" sz="160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en-US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𝟕𝟎𝐦𝐩𝐡</m:t>
                    </m:r>
                  </m:oMath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Faulty data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F809C-834F-44E7-9ACA-8F955405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172" y="3109983"/>
                <a:ext cx="4974454" cy="3385542"/>
              </a:xfrm>
              <a:prstGeom prst="rect">
                <a:avLst/>
              </a:prstGeom>
              <a:blipFill>
                <a:blip r:embed="rId3"/>
                <a:stretch>
                  <a:fillRect l="-490" t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9F6B8C-2699-4B26-BC08-AEE9F6AB9B22}"/>
                  </a:ext>
                </a:extLst>
              </p:cNvPr>
              <p:cNvSpPr/>
              <p:nvPr/>
            </p:nvSpPr>
            <p:spPr>
              <a:xfrm>
                <a:off x="568041" y="1313412"/>
                <a:ext cx="6096000" cy="15894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Rule 13:</a:t>
                </a:r>
              </a:p>
              <a:p>
                <a:pPr lvl="1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 </a:t>
                </a:r>
              </a:p>
              <a:p>
                <a:pPr lvl="1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Total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</a:p>
              <a:p>
                <a:pPr lvl="1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Speed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𝑑𝑖𝑓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Filter out </a:t>
                </a:r>
                <a:r>
                  <a:rPr lang="en-US" sz="1600" b="1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0.99%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of the entire data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9F6B8C-2699-4B26-BC08-AEE9F6AB9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1" y="1313412"/>
                <a:ext cx="6096000" cy="1589409"/>
              </a:xfrm>
              <a:prstGeom prst="rect">
                <a:avLst/>
              </a:prstGeom>
              <a:blipFill>
                <a:blip r:embed="rId4"/>
                <a:stretch>
                  <a:fillRect l="-500" t="-1149" b="-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D238D5-AFE1-40A1-9D4B-7600304687DC}"/>
                  </a:ext>
                </a:extLst>
              </p:cNvPr>
              <p:cNvSpPr/>
              <p:nvPr/>
            </p:nvSpPr>
            <p:spPr>
              <a:xfrm>
                <a:off x="6178172" y="1339884"/>
                <a:ext cx="4957775" cy="1599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i="1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Rule 14:</a:t>
                </a:r>
              </a:p>
              <a:p>
                <a:pPr lvl="1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( </a:t>
                </a:r>
              </a:p>
              <a:p>
                <a:pPr lvl="1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Total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</a:t>
                </a:r>
              </a:p>
              <a:p>
                <a:pPr lvl="1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Average speed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Faulty data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Filter out </a:t>
                </a:r>
                <a:r>
                  <a:rPr lang="en-US" sz="1600" b="1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0.18%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of  the entire data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D238D5-AFE1-40A1-9D4B-760030468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172" y="1339884"/>
                <a:ext cx="4957775" cy="1599540"/>
              </a:xfrm>
              <a:prstGeom prst="rect">
                <a:avLst/>
              </a:prstGeom>
              <a:blipFill>
                <a:blip r:embed="rId5"/>
                <a:stretch>
                  <a:fillRect l="-614" t="-1145" b="-4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392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D35584-2CF5-406D-B084-60762ABE4DF6}"/>
              </a:ext>
            </a:extLst>
          </p:cNvPr>
          <p:cNvSpPr txBox="1"/>
          <p:nvPr/>
        </p:nvSpPr>
        <p:spPr>
          <a:xfrm>
            <a:off x="793866" y="440462"/>
            <a:ext cx="318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Screening results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D4741BA-2E5F-4EB4-8F78-AB022B55B1D0}"/>
              </a:ext>
            </a:extLst>
          </p:cNvPr>
          <p:cNvCxnSpPr>
            <a:cxnSpLocks/>
          </p:cNvCxnSpPr>
          <p:nvPr/>
        </p:nvCxnSpPr>
        <p:spPr>
          <a:xfrm>
            <a:off x="0" y="1169324"/>
            <a:ext cx="12180163" cy="2916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64C79C-A8F3-470B-B1A7-E21FB5C7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97285"/>
              </p:ext>
            </p:extLst>
          </p:nvPr>
        </p:nvGraphicFramePr>
        <p:xfrm>
          <a:off x="274008" y="4214427"/>
          <a:ext cx="5623074" cy="983796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937179">
                  <a:extLst>
                    <a:ext uri="{9D8B030D-6E8A-4147-A177-3AD203B41FA5}">
                      <a16:colId xmlns:a16="http://schemas.microsoft.com/office/drawing/2014/main" val="3007284950"/>
                    </a:ext>
                  </a:extLst>
                </a:gridCol>
                <a:gridCol w="937179">
                  <a:extLst>
                    <a:ext uri="{9D8B030D-6E8A-4147-A177-3AD203B41FA5}">
                      <a16:colId xmlns:a16="http://schemas.microsoft.com/office/drawing/2014/main" val="3833685443"/>
                    </a:ext>
                  </a:extLst>
                </a:gridCol>
                <a:gridCol w="937179">
                  <a:extLst>
                    <a:ext uri="{9D8B030D-6E8A-4147-A177-3AD203B41FA5}">
                      <a16:colId xmlns:a16="http://schemas.microsoft.com/office/drawing/2014/main" val="3201327282"/>
                    </a:ext>
                  </a:extLst>
                </a:gridCol>
                <a:gridCol w="937179">
                  <a:extLst>
                    <a:ext uri="{9D8B030D-6E8A-4147-A177-3AD203B41FA5}">
                      <a16:colId xmlns:a16="http://schemas.microsoft.com/office/drawing/2014/main" val="3575729179"/>
                    </a:ext>
                  </a:extLst>
                </a:gridCol>
                <a:gridCol w="937179">
                  <a:extLst>
                    <a:ext uri="{9D8B030D-6E8A-4147-A177-3AD203B41FA5}">
                      <a16:colId xmlns:a16="http://schemas.microsoft.com/office/drawing/2014/main" val="3021566996"/>
                    </a:ext>
                  </a:extLst>
                </a:gridCol>
                <a:gridCol w="937179">
                  <a:extLst>
                    <a:ext uri="{9D8B030D-6E8A-4147-A177-3AD203B41FA5}">
                      <a16:colId xmlns:a16="http://schemas.microsoft.com/office/drawing/2014/main" val="455874175"/>
                    </a:ext>
                  </a:extLst>
                </a:gridCol>
              </a:tblGrid>
              <a:tr h="338684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TWO LANE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944427"/>
                  </a:ext>
                </a:extLst>
              </a:tr>
              <a:tr h="3225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Screening rate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11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0870240"/>
                  </a:ext>
                </a:extLst>
              </a:tr>
              <a:tr h="322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1.13%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1.02%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0.16%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0.99%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0.18%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38179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00D6EF-7DD7-4144-9CD9-5957B2B1E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90385"/>
              </p:ext>
            </p:extLst>
          </p:nvPr>
        </p:nvGraphicFramePr>
        <p:xfrm>
          <a:off x="274008" y="1765845"/>
          <a:ext cx="7149832" cy="1881222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893729">
                  <a:extLst>
                    <a:ext uri="{9D8B030D-6E8A-4147-A177-3AD203B41FA5}">
                      <a16:colId xmlns:a16="http://schemas.microsoft.com/office/drawing/2014/main" val="3692971015"/>
                    </a:ext>
                  </a:extLst>
                </a:gridCol>
                <a:gridCol w="893729">
                  <a:extLst>
                    <a:ext uri="{9D8B030D-6E8A-4147-A177-3AD203B41FA5}">
                      <a16:colId xmlns:a16="http://schemas.microsoft.com/office/drawing/2014/main" val="233594491"/>
                    </a:ext>
                  </a:extLst>
                </a:gridCol>
                <a:gridCol w="893729">
                  <a:extLst>
                    <a:ext uri="{9D8B030D-6E8A-4147-A177-3AD203B41FA5}">
                      <a16:colId xmlns:a16="http://schemas.microsoft.com/office/drawing/2014/main" val="567405686"/>
                    </a:ext>
                  </a:extLst>
                </a:gridCol>
                <a:gridCol w="893729">
                  <a:extLst>
                    <a:ext uri="{9D8B030D-6E8A-4147-A177-3AD203B41FA5}">
                      <a16:colId xmlns:a16="http://schemas.microsoft.com/office/drawing/2014/main" val="2968639624"/>
                    </a:ext>
                  </a:extLst>
                </a:gridCol>
                <a:gridCol w="893729">
                  <a:extLst>
                    <a:ext uri="{9D8B030D-6E8A-4147-A177-3AD203B41FA5}">
                      <a16:colId xmlns:a16="http://schemas.microsoft.com/office/drawing/2014/main" val="909090755"/>
                    </a:ext>
                  </a:extLst>
                </a:gridCol>
                <a:gridCol w="893729">
                  <a:extLst>
                    <a:ext uri="{9D8B030D-6E8A-4147-A177-3AD203B41FA5}">
                      <a16:colId xmlns:a16="http://schemas.microsoft.com/office/drawing/2014/main" val="1410067148"/>
                    </a:ext>
                  </a:extLst>
                </a:gridCol>
                <a:gridCol w="893729">
                  <a:extLst>
                    <a:ext uri="{9D8B030D-6E8A-4147-A177-3AD203B41FA5}">
                      <a16:colId xmlns:a16="http://schemas.microsoft.com/office/drawing/2014/main" val="3277096170"/>
                    </a:ext>
                  </a:extLst>
                </a:gridCol>
                <a:gridCol w="893729">
                  <a:extLst>
                    <a:ext uri="{9D8B030D-6E8A-4147-A177-3AD203B41FA5}">
                      <a16:colId xmlns:a16="http://schemas.microsoft.com/office/drawing/2014/main" val="3525079020"/>
                    </a:ext>
                  </a:extLst>
                </a:gridCol>
              </a:tblGrid>
              <a:tr h="280182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ONE LANE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90475"/>
                  </a:ext>
                </a:extLst>
              </a:tr>
              <a:tr h="266840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Static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93209"/>
                  </a:ext>
                </a:extLst>
              </a:tr>
              <a:tr h="266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Screening rate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993697"/>
                  </a:ext>
                </a:extLst>
              </a:tr>
              <a:tr h="266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2.18%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0.07%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0.16%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0.001%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0.001%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3358392"/>
                  </a:ext>
                </a:extLst>
              </a:tr>
              <a:tr h="266840"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Time series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614967"/>
                  </a:ext>
                </a:extLst>
              </a:tr>
              <a:tr h="266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Screening rate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Rule 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9245753"/>
                  </a:ext>
                </a:extLst>
              </a:tr>
              <a:tr h="266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0.32%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1.09%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373891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00C2D37-8452-3841-8944-DA376F87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699" y="3731624"/>
            <a:ext cx="5246293" cy="294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9576D-9106-43B9-B52D-B1D15288B04B}"/>
              </a:ext>
            </a:extLst>
          </p:cNvPr>
          <p:cNvSpPr txBox="1"/>
          <p:nvPr/>
        </p:nvSpPr>
        <p:spPr>
          <a:xfrm>
            <a:off x="738380" y="755009"/>
            <a:ext cx="101253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each </a:t>
            </a:r>
            <a:r>
              <a:rPr lang="en-US" sz="2000" b="1" i="1" dirty="0">
                <a:solidFill>
                  <a:srgbClr val="0070C0"/>
                </a:solidFill>
              </a:rPr>
              <a:t>Screening rule</a:t>
            </a:r>
            <a:r>
              <a:rPr lang="en-US" sz="2000" dirty="0"/>
              <a:t> or </a:t>
            </a:r>
            <a:r>
              <a:rPr lang="en-US" sz="2000" b="1" i="1" dirty="0">
                <a:solidFill>
                  <a:srgbClr val="0070C0"/>
                </a:solidFill>
              </a:rPr>
              <a:t>Speed-flow rate relation</a:t>
            </a:r>
            <a:r>
              <a:rPr lang="en-US" sz="2000" dirty="0"/>
              <a:t>, there may be three examination results of each recorded data: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Faulty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Questionable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Non-faulty data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 Questionable data has to be further assessed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9BCF0-93A6-4435-8998-7C173ADE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78" y="3338819"/>
            <a:ext cx="3562690" cy="3302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0C40BA-A340-42B9-9C43-69BC86FC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894" y="3319441"/>
            <a:ext cx="1965300" cy="3306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D0F705-92DD-4F72-831F-386C8BFF977E}"/>
              </a:ext>
            </a:extLst>
          </p:cNvPr>
          <p:cNvSpPr txBox="1"/>
          <p:nvPr/>
        </p:nvSpPr>
        <p:spPr>
          <a:xfrm>
            <a:off x="5793509" y="3523773"/>
            <a:ext cx="17508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Speed-Flow rate Relation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08C663-E344-46C3-9A42-C4BC6341E709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>
            <a:off x="3868968" y="3816161"/>
            <a:ext cx="1924541" cy="117388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D2B564-F964-42F3-AF2C-7AA8226517AB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544353" y="3816161"/>
            <a:ext cx="1924541" cy="1156423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7BD51C-C8AC-46CC-8A13-F291F9CF0008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868968" y="4972584"/>
            <a:ext cx="5599926" cy="1746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5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9576D-9106-43B9-B52D-B1D15288B04B}"/>
              </a:ext>
            </a:extLst>
          </p:cNvPr>
          <p:cNvSpPr txBox="1"/>
          <p:nvPr/>
        </p:nvSpPr>
        <p:spPr>
          <a:xfrm>
            <a:off x="537044" y="394144"/>
            <a:ext cx="10125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Assess Questionable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9BCF0-93A6-4435-8998-7C173ADE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79" y="263937"/>
            <a:ext cx="3562690" cy="3302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0C40BA-A340-42B9-9C43-69BC86FC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711" y="3682767"/>
            <a:ext cx="1783722" cy="3000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2DC4C-94E2-4738-A212-B43F4F605BDF}"/>
              </a:ext>
            </a:extLst>
          </p:cNvPr>
          <p:cNvSpPr txBox="1"/>
          <p:nvPr/>
        </p:nvSpPr>
        <p:spPr>
          <a:xfrm>
            <a:off x="537044" y="1500920"/>
            <a:ext cx="775840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recorded data is identified as questionable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From:</a:t>
            </a:r>
          </a:p>
          <a:p>
            <a:pPr lvl="2"/>
            <a:r>
              <a:rPr lang="en-US" dirty="0"/>
              <a:t>Rule 1 to Rule 4 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Check Rule 10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Check Rule 12 to Rule 14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Check Speed-flow rate 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From:</a:t>
            </a:r>
          </a:p>
          <a:p>
            <a:pPr lvl="2"/>
            <a:r>
              <a:rPr lang="en-US" dirty="0"/>
              <a:t>Rule 5	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Check Rule11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Check Rule 12 to Rule 14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Check Speed-flow rate 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From: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Rule 6 to Rule 9 or Rule 10 to Rule 14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Check Speed-flow rate relation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If it is identified as faulty data or questionable data at the corresponding rules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Considered that questionable data as faulty data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1BF7EF4-6F1E-46C2-956A-E9B189C86EBB}"/>
              </a:ext>
            </a:extLst>
          </p:cNvPr>
          <p:cNvSpPr/>
          <p:nvPr/>
        </p:nvSpPr>
        <p:spPr>
          <a:xfrm>
            <a:off x="5339667" y="2013358"/>
            <a:ext cx="276836" cy="1107347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8EF1BBC-60EC-4881-BB39-BCE649B94214}"/>
              </a:ext>
            </a:extLst>
          </p:cNvPr>
          <p:cNvSpPr/>
          <p:nvPr/>
        </p:nvSpPr>
        <p:spPr>
          <a:xfrm>
            <a:off x="5339667" y="3486147"/>
            <a:ext cx="276836" cy="976796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F070CB6-DC3C-48FF-BFEB-F63DF60E051B}"/>
              </a:ext>
            </a:extLst>
          </p:cNvPr>
          <p:cNvSpPr/>
          <p:nvPr/>
        </p:nvSpPr>
        <p:spPr>
          <a:xfrm>
            <a:off x="5361758" y="4707887"/>
            <a:ext cx="276836" cy="726666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72349-8A3D-43E6-9023-C15F3AC1E7C8}"/>
              </a:ext>
            </a:extLst>
          </p:cNvPr>
          <p:cNvSpPr txBox="1"/>
          <p:nvPr/>
        </p:nvSpPr>
        <p:spPr>
          <a:xfrm>
            <a:off x="5957537" y="2397754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Flow-rate-related rules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DDA0C-BD72-43FB-B2B3-C495CBEDAA06}"/>
              </a:ext>
            </a:extLst>
          </p:cNvPr>
          <p:cNvSpPr txBox="1"/>
          <p:nvPr/>
        </p:nvSpPr>
        <p:spPr>
          <a:xfrm>
            <a:off x="5957537" y="3840205"/>
            <a:ext cx="1840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Speed-related rules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29C26-9083-4168-9F0F-27E4FCD7B40E}"/>
              </a:ext>
            </a:extLst>
          </p:cNvPr>
          <p:cNvSpPr txBox="1"/>
          <p:nvPr/>
        </p:nvSpPr>
        <p:spPr>
          <a:xfrm>
            <a:off x="5957537" y="4778832"/>
            <a:ext cx="222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Involve both speed and 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flow rate rules</a:t>
            </a:r>
          </a:p>
        </p:txBody>
      </p:sp>
    </p:spTree>
    <p:extLst>
      <p:ext uri="{BB962C8B-B14F-4D97-AF65-F5344CB8AC3E}">
        <p14:creationId xmlns:p14="http://schemas.microsoft.com/office/powerpoint/2010/main" val="254715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B6A3C9-C129-A346-BB0C-04AAD6B60790}"/>
              </a:ext>
            </a:extLst>
          </p:cNvPr>
          <p:cNvSpPr/>
          <p:nvPr/>
        </p:nvSpPr>
        <p:spPr>
          <a:xfrm>
            <a:off x="0" y="2619022"/>
            <a:ext cx="12192000" cy="123048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DBE65-1FEE-3746-BA8A-3B07E7F802B4}"/>
              </a:ext>
            </a:extLst>
          </p:cNvPr>
          <p:cNvSpPr txBox="1"/>
          <p:nvPr/>
        </p:nvSpPr>
        <p:spPr>
          <a:xfrm>
            <a:off x="2889955" y="261497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7200" dirty="0">
                <a:solidFill>
                  <a:schemeClr val="bg1"/>
                </a:solidFill>
              </a:rPr>
              <a:t>Screening</a:t>
            </a:r>
            <a:r>
              <a:rPr lang="zh-TW" altLang="en-US" sz="7200" dirty="0">
                <a:solidFill>
                  <a:schemeClr val="bg1"/>
                </a:solidFill>
              </a:rPr>
              <a:t> </a:t>
            </a:r>
            <a:r>
              <a:rPr lang="en-US" altLang="zh-TW" sz="7200" dirty="0">
                <a:solidFill>
                  <a:schemeClr val="bg1"/>
                </a:solidFill>
              </a:rPr>
              <a:t>Rules</a:t>
            </a:r>
            <a:endParaRPr lang="en-TW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5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27DCD7-7566-4E44-AA4D-2D252AF51C77}"/>
              </a:ext>
            </a:extLst>
          </p:cNvPr>
          <p:cNvSpPr/>
          <p:nvPr/>
        </p:nvSpPr>
        <p:spPr>
          <a:xfrm>
            <a:off x="783773" y="1539899"/>
            <a:ext cx="5889170" cy="5022809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3D49CE-B767-426C-ACC1-AE8586383E4B}"/>
              </a:ext>
            </a:extLst>
          </p:cNvPr>
          <p:cNvSpPr/>
          <p:nvPr/>
        </p:nvSpPr>
        <p:spPr>
          <a:xfrm>
            <a:off x="1034143" y="4355910"/>
            <a:ext cx="5268686" cy="21294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72FBD-D818-4119-93C5-2DDDE80F825E}"/>
              </a:ext>
            </a:extLst>
          </p:cNvPr>
          <p:cNvSpPr/>
          <p:nvPr/>
        </p:nvSpPr>
        <p:spPr>
          <a:xfrm>
            <a:off x="1034142" y="1676400"/>
            <a:ext cx="5268687" cy="26021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9B03C3-A6AE-4AC2-B90B-4FB50A508EEF}"/>
              </a:ext>
            </a:extLst>
          </p:cNvPr>
          <p:cNvSpPr txBox="1"/>
          <p:nvPr/>
        </p:nvSpPr>
        <p:spPr>
          <a:xfrm>
            <a:off x="587037" y="-2965"/>
            <a:ext cx="2757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Rule summary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B62A32F-CD94-488C-BB20-42AEE8A7506C}"/>
              </a:ext>
            </a:extLst>
          </p:cNvPr>
          <p:cNvCxnSpPr/>
          <p:nvPr/>
        </p:nvCxnSpPr>
        <p:spPr>
          <a:xfrm>
            <a:off x="0" y="725897"/>
            <a:ext cx="12136582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925358B-5FB2-4292-8DBF-EC16D3F5E13C}"/>
              </a:ext>
            </a:extLst>
          </p:cNvPr>
          <p:cNvSpPr/>
          <p:nvPr/>
        </p:nvSpPr>
        <p:spPr>
          <a:xfrm>
            <a:off x="1159328" y="2062121"/>
            <a:ext cx="2219129" cy="17131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rgbClr val="002060"/>
                </a:solidFill>
              </a:rPr>
              <a:t>Rules1-4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Flow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Rush/non-rush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Peak/off-peak hour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CF4B1D-98FF-41B4-8B2A-D2167EB4674A}"/>
              </a:ext>
            </a:extLst>
          </p:cNvPr>
          <p:cNvSpPr/>
          <p:nvPr/>
        </p:nvSpPr>
        <p:spPr>
          <a:xfrm>
            <a:off x="3498796" y="2062121"/>
            <a:ext cx="985948" cy="17226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rgbClr val="002060"/>
                </a:solidFill>
              </a:rPr>
              <a:t>Rule 5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Speed</a:t>
            </a:r>
          </a:p>
          <a:p>
            <a:pPr algn="ctr"/>
            <a:endParaRPr lang="en-US" b="1" dirty="0">
              <a:solidFill>
                <a:srgbClr val="002060"/>
              </a:solidFill>
            </a:endParaRPr>
          </a:p>
          <a:p>
            <a:pPr algn="ctr"/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78A3F6-239D-4379-88C6-64A767359FD4}"/>
              </a:ext>
            </a:extLst>
          </p:cNvPr>
          <p:cNvSpPr/>
          <p:nvPr/>
        </p:nvSpPr>
        <p:spPr>
          <a:xfrm>
            <a:off x="1160798" y="4717994"/>
            <a:ext cx="5077040" cy="16491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rgbClr val="002060"/>
                </a:solidFill>
              </a:rPr>
              <a:t>Rules 8-9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Flow rate variation and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Speed variation during peak hours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(between consecutive time intervals)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48AFDA-5ED4-4A48-9345-07DB8DFE5019}"/>
              </a:ext>
            </a:extLst>
          </p:cNvPr>
          <p:cNvSpPr/>
          <p:nvPr/>
        </p:nvSpPr>
        <p:spPr>
          <a:xfrm>
            <a:off x="7296724" y="1539899"/>
            <a:ext cx="3211286" cy="502282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79015-4D6F-4B25-BBE6-3962A05CC303}"/>
              </a:ext>
            </a:extLst>
          </p:cNvPr>
          <p:cNvSpPr/>
          <p:nvPr/>
        </p:nvSpPr>
        <p:spPr>
          <a:xfrm>
            <a:off x="7459647" y="1654103"/>
            <a:ext cx="2779420" cy="1070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rgbClr val="002060"/>
                </a:solidFill>
              </a:rPr>
              <a:t>Rule 10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Flow rate difference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(between lanes)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4FB17C-B1E6-42F9-B4E9-971DBB968AD5}"/>
              </a:ext>
            </a:extLst>
          </p:cNvPr>
          <p:cNvSpPr/>
          <p:nvPr/>
        </p:nvSpPr>
        <p:spPr>
          <a:xfrm>
            <a:off x="7459647" y="4043143"/>
            <a:ext cx="2779420" cy="22478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rgbClr val="002060"/>
                </a:solidFill>
              </a:rPr>
              <a:t>Rule 12-14</a:t>
            </a:r>
          </a:p>
          <a:p>
            <a:pPr algn="ctr"/>
            <a:r>
              <a:rPr lang="en-US" altLang="zh-TW" b="1" dirty="0">
                <a:solidFill>
                  <a:srgbClr val="002060"/>
                </a:solidFill>
              </a:rPr>
              <a:t>Relation</a:t>
            </a:r>
            <a:r>
              <a:rPr lang="zh-TW" altLang="en-US" b="1" dirty="0">
                <a:solidFill>
                  <a:srgbClr val="002060"/>
                </a:solidFill>
              </a:rPr>
              <a:t> </a:t>
            </a:r>
            <a:r>
              <a:rPr lang="en-US" altLang="zh-TW" b="1" dirty="0">
                <a:solidFill>
                  <a:srgbClr val="002060"/>
                </a:solidFill>
              </a:rPr>
              <a:t>between</a:t>
            </a:r>
            <a:r>
              <a:rPr lang="zh-TW" altLang="en-US" b="1" dirty="0">
                <a:solidFill>
                  <a:srgbClr val="002060"/>
                </a:solidFill>
              </a:rPr>
              <a:t> </a:t>
            </a:r>
            <a:r>
              <a:rPr lang="en-US" altLang="zh-TW" b="1" dirty="0">
                <a:solidFill>
                  <a:srgbClr val="002060"/>
                </a:solidFill>
              </a:rPr>
              <a:t>t</a:t>
            </a:r>
            <a:r>
              <a:rPr lang="en-US" b="1" dirty="0">
                <a:solidFill>
                  <a:srgbClr val="002060"/>
                </a:solidFill>
              </a:rPr>
              <a:t>otal flow rate</a:t>
            </a:r>
            <a:r>
              <a:rPr lang="zh-TW" altLang="en-US" b="1" dirty="0">
                <a:solidFill>
                  <a:srgbClr val="002060"/>
                </a:solidFill>
              </a:rPr>
              <a:t> </a:t>
            </a:r>
            <a:r>
              <a:rPr lang="en-US" altLang="zh-TW" b="1" dirty="0">
                <a:solidFill>
                  <a:srgbClr val="002060"/>
                </a:solidFill>
              </a:rPr>
              <a:t>and: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Flow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Speed difference</a:t>
            </a:r>
          </a:p>
          <a:p>
            <a:r>
              <a:rPr lang="en-US" dirty="0">
                <a:solidFill>
                  <a:srgbClr val="002060"/>
                </a:solidFill>
              </a:rPr>
              <a:t>       (between lanes)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Average speed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E949F-9EB0-4371-BCD7-124445BA6816}"/>
              </a:ext>
            </a:extLst>
          </p:cNvPr>
          <p:cNvSpPr txBox="1"/>
          <p:nvPr/>
        </p:nvSpPr>
        <p:spPr>
          <a:xfrm>
            <a:off x="1034143" y="165410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2E97F5-8CB6-4136-B455-0B71A06A7DB0}"/>
              </a:ext>
            </a:extLst>
          </p:cNvPr>
          <p:cNvSpPr txBox="1"/>
          <p:nvPr/>
        </p:nvSpPr>
        <p:spPr>
          <a:xfrm>
            <a:off x="1034143" y="435591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series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7A57C-61FD-42F8-86CF-44A54D495B67}"/>
              </a:ext>
            </a:extLst>
          </p:cNvPr>
          <p:cNvSpPr txBox="1"/>
          <p:nvPr/>
        </p:nvSpPr>
        <p:spPr>
          <a:xfrm>
            <a:off x="2423605" y="1126026"/>
            <a:ext cx="237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INDIVIDUAL LANE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44DB5-7393-4801-A802-4E43AD9FD71F}"/>
              </a:ext>
            </a:extLst>
          </p:cNvPr>
          <p:cNvSpPr txBox="1"/>
          <p:nvPr/>
        </p:nvSpPr>
        <p:spPr>
          <a:xfrm>
            <a:off x="8141785" y="1158917"/>
            <a:ext cx="167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LANES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541628-EE84-4A1E-BE21-1DA531E7F3AC}"/>
              </a:ext>
            </a:extLst>
          </p:cNvPr>
          <p:cNvSpPr/>
          <p:nvPr/>
        </p:nvSpPr>
        <p:spPr>
          <a:xfrm>
            <a:off x="4600266" y="2052651"/>
            <a:ext cx="1637572" cy="17226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rgbClr val="002060"/>
                </a:solidFill>
              </a:rPr>
              <a:t>Rule 6-7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Preliminary relation between flow rate and speed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834F8B-ED15-42C5-BAFC-E4D7648D57BD}"/>
              </a:ext>
            </a:extLst>
          </p:cNvPr>
          <p:cNvSpPr/>
          <p:nvPr/>
        </p:nvSpPr>
        <p:spPr>
          <a:xfrm>
            <a:off x="7459647" y="2834244"/>
            <a:ext cx="2779420" cy="114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rgbClr val="002060"/>
                </a:solidFill>
              </a:rPr>
              <a:t>Rule 11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Speed difference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(between lanes)</a:t>
            </a:r>
          </a:p>
        </p:txBody>
      </p:sp>
    </p:spTree>
    <p:extLst>
      <p:ext uri="{BB962C8B-B14F-4D97-AF65-F5344CB8AC3E}">
        <p14:creationId xmlns:p14="http://schemas.microsoft.com/office/powerpoint/2010/main" val="61238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4EFA0F2-CA7C-4F7F-9A69-65E088F5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219" y="1781806"/>
            <a:ext cx="9576765" cy="21445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set of rules examines whether the detected flow rate is within a reasonable range, which varies among days and within one 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 between days: </a:t>
            </a:r>
            <a:r>
              <a:rPr lang="en-US" sz="1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Rush day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1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Non-rush 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Variation within one day: </a:t>
            </a:r>
            <a:r>
              <a:rPr lang="en-US" sz="1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Peak hour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1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Off-peak hour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D35584-2CF5-406D-B084-60762ABE4DF6}"/>
              </a:ext>
            </a:extLst>
          </p:cNvPr>
          <p:cNvSpPr txBox="1"/>
          <p:nvPr/>
        </p:nvSpPr>
        <p:spPr>
          <a:xfrm>
            <a:off x="795219" y="649702"/>
            <a:ext cx="3843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Single Lane-Flow rate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D4741BA-2E5F-4EB4-8F78-AB022B55B1D0}"/>
              </a:ext>
            </a:extLst>
          </p:cNvPr>
          <p:cNvCxnSpPr>
            <a:cxnSpLocks/>
          </p:cNvCxnSpPr>
          <p:nvPr/>
        </p:nvCxnSpPr>
        <p:spPr>
          <a:xfrm>
            <a:off x="1353" y="1378564"/>
            <a:ext cx="12180163" cy="2916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6298D8-AB80-48B6-8A81-19348BC0AE1C}"/>
                  </a:ext>
                </a:extLst>
              </p:cNvPr>
              <p:cNvSpPr/>
              <p:nvPr/>
            </p:nvSpPr>
            <p:spPr>
              <a:xfrm>
                <a:off x="597304" y="4186192"/>
                <a:ext cx="3187062" cy="1641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u="sng" dirty="0"/>
                  <a:t>Rule 1:</a:t>
                </a:r>
              </a:p>
              <a:p>
                <a:pPr lvl="1"/>
                <a:r>
                  <a:rPr lang="en-US" sz="1400" dirty="0"/>
                  <a:t>IF (</a:t>
                </a:r>
              </a:p>
              <a:p>
                <a:pPr lvl="1"/>
                <a:r>
                  <a:rPr lang="en-US" sz="1400" dirty="0"/>
                  <a:t>Rush day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Peak hour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(Flow rate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𝑢𝑝𝑝𝑒𝑟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:r>
                  <a:rPr lang="en-US" sz="1400" b="1" dirty="0"/>
                  <a:t>OR</a:t>
                </a:r>
              </a:p>
              <a:p>
                <a:pPr lvl="1"/>
                <a:r>
                  <a:rPr lang="en-US" sz="1400" dirty="0"/>
                  <a:t>Flow rate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𝑙𝑜𝑤𝑒𝑟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400" dirty="0"/>
                  <a:t>))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6298D8-AB80-48B6-8A81-19348BC0A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04" y="4186192"/>
                <a:ext cx="3187062" cy="1641860"/>
              </a:xfrm>
              <a:prstGeom prst="rect">
                <a:avLst/>
              </a:prstGeom>
              <a:blipFill>
                <a:blip r:embed="rId3"/>
                <a:stretch>
                  <a:fillRect l="-574" t="-743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14E4F4F-654C-4CAA-AE24-2670E1268D15}"/>
                  </a:ext>
                </a:extLst>
              </p:cNvPr>
              <p:cNvSpPr/>
              <p:nvPr/>
            </p:nvSpPr>
            <p:spPr>
              <a:xfrm>
                <a:off x="6314527" y="4207670"/>
                <a:ext cx="269244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u="sng" dirty="0"/>
                  <a:t>Rule 3:</a:t>
                </a:r>
              </a:p>
              <a:p>
                <a:pPr lvl="1"/>
                <a:r>
                  <a:rPr lang="en-US" sz="1400" dirty="0"/>
                  <a:t>IF (</a:t>
                </a:r>
              </a:p>
              <a:p>
                <a:pPr lvl="1"/>
                <a:r>
                  <a:rPr lang="en-US" sz="1400" dirty="0"/>
                  <a:t>Non-Rush day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Peak hour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Flow rate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14E4F4F-654C-4CAA-AE24-2670E1268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527" y="4207670"/>
                <a:ext cx="2692442" cy="1384995"/>
              </a:xfrm>
              <a:prstGeom prst="rect">
                <a:avLst/>
              </a:prstGeom>
              <a:blipFill>
                <a:blip r:embed="rId4"/>
                <a:stretch>
                  <a:fillRect l="-67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042A4BF-3A2F-4274-8AF3-7067A9621DEF}"/>
              </a:ext>
            </a:extLst>
          </p:cNvPr>
          <p:cNvSpPr/>
          <p:nvPr/>
        </p:nvSpPr>
        <p:spPr>
          <a:xfrm>
            <a:off x="9296478" y="2343925"/>
            <a:ext cx="2405744" cy="1409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rgbClr val="002060"/>
                </a:solidFill>
              </a:rPr>
              <a:t>Rule1-4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Flow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Rush/non-rush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Peak/ off-peak hour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01FE59-E64E-41F5-B587-E3D947289C2B}"/>
                  </a:ext>
                </a:extLst>
              </p:cNvPr>
              <p:cNvSpPr/>
              <p:nvPr/>
            </p:nvSpPr>
            <p:spPr>
              <a:xfrm>
                <a:off x="3642839" y="4213958"/>
                <a:ext cx="253105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u="sng" dirty="0"/>
                  <a:t>Rule 2:</a:t>
                </a:r>
              </a:p>
              <a:p>
                <a:pPr lvl="1"/>
                <a:r>
                  <a:rPr lang="en-US" sz="1400" dirty="0"/>
                  <a:t>IF (</a:t>
                </a:r>
              </a:p>
              <a:p>
                <a:pPr lvl="1"/>
                <a:r>
                  <a:rPr lang="en-US" sz="1400" dirty="0"/>
                  <a:t>Rush day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Off-peak hour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Flow rate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𝑅𝑂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Faulty data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01FE59-E64E-41F5-B587-E3D947289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839" y="4213958"/>
                <a:ext cx="2531054" cy="1384995"/>
              </a:xfrm>
              <a:prstGeom prst="rect">
                <a:avLst/>
              </a:prstGeom>
              <a:blipFill>
                <a:blip r:embed="rId5"/>
                <a:stretch>
                  <a:fillRect l="-723" t="-44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61C292-B630-4A7A-802A-AEA957A3F2C2}"/>
                  </a:ext>
                </a:extLst>
              </p:cNvPr>
              <p:cNvSpPr/>
              <p:nvPr/>
            </p:nvSpPr>
            <p:spPr>
              <a:xfrm>
                <a:off x="9296478" y="4207670"/>
                <a:ext cx="2885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u="sng" dirty="0"/>
                  <a:t>Rule 4:</a:t>
                </a:r>
              </a:p>
              <a:p>
                <a:pPr lvl="1"/>
                <a:r>
                  <a:rPr lang="en-US" sz="1400" dirty="0"/>
                  <a:t>IF (</a:t>
                </a:r>
              </a:p>
              <a:p>
                <a:pPr lvl="1"/>
                <a:r>
                  <a:rPr lang="en-US" sz="1400" dirty="0"/>
                  <a:t>Non-Rush day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Off-peak hour </a:t>
                </a:r>
                <a:r>
                  <a:rPr lang="en-US" sz="1400" b="1" dirty="0"/>
                  <a:t>AND</a:t>
                </a:r>
              </a:p>
              <a:p>
                <a:pPr lvl="1"/>
                <a:r>
                  <a:rPr lang="en-US" sz="1400" dirty="0"/>
                  <a:t>Flow rate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𝑁𝑂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661C292-B630-4A7A-802A-AEA957A3F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78" y="4207670"/>
                <a:ext cx="2885038" cy="1384995"/>
              </a:xfrm>
              <a:prstGeom prst="rect">
                <a:avLst/>
              </a:prstGeom>
              <a:blipFill>
                <a:blip r:embed="rId6"/>
                <a:stretch>
                  <a:fillRect l="-634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74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A44B593-438E-4869-B9D2-39AAF9020023}"/>
              </a:ext>
            </a:extLst>
          </p:cNvPr>
          <p:cNvGrpSpPr/>
          <p:nvPr/>
        </p:nvGrpSpPr>
        <p:grpSpPr>
          <a:xfrm>
            <a:off x="6217703" y="3641541"/>
            <a:ext cx="5268687" cy="2624434"/>
            <a:chOff x="1034142" y="1654103"/>
            <a:chExt cx="5268687" cy="26244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2178EE-F209-46B2-A38B-C20DC8FAE045}"/>
                </a:ext>
              </a:extLst>
            </p:cNvPr>
            <p:cNvSpPr/>
            <p:nvPr/>
          </p:nvSpPr>
          <p:spPr>
            <a:xfrm>
              <a:off x="1034142" y="1676400"/>
              <a:ext cx="5268687" cy="26021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CAA2B1-A8BE-4094-AA56-9F0E4A8CD7F8}"/>
                </a:ext>
              </a:extLst>
            </p:cNvPr>
            <p:cNvSpPr/>
            <p:nvPr/>
          </p:nvSpPr>
          <p:spPr>
            <a:xfrm>
              <a:off x="1159328" y="2062121"/>
              <a:ext cx="2219129" cy="171317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Rules1-4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Flow rate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Rush/non-rush 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</a:rPr>
                <a:t>Peak/off-peak hour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861FD3-D624-4887-BD73-8AAE5FBDD4C5}"/>
                </a:ext>
              </a:extLst>
            </p:cNvPr>
            <p:cNvSpPr/>
            <p:nvPr/>
          </p:nvSpPr>
          <p:spPr>
            <a:xfrm>
              <a:off x="3498796" y="2062121"/>
              <a:ext cx="985948" cy="17226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5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Speed</a:t>
              </a:r>
            </a:p>
            <a:p>
              <a:pPr algn="ctr"/>
              <a:endParaRPr lang="en-US" b="1" dirty="0">
                <a:solidFill>
                  <a:srgbClr val="002060"/>
                </a:solidFill>
              </a:endParaRPr>
            </a:p>
            <a:p>
              <a:pPr algn="ctr"/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095631-B1EE-46C8-975C-FC0669E3AB03}"/>
                </a:ext>
              </a:extLst>
            </p:cNvPr>
            <p:cNvSpPr txBox="1"/>
            <p:nvPr/>
          </p:nvSpPr>
          <p:spPr>
            <a:xfrm>
              <a:off x="1034143" y="1654103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Static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0025AE-7D09-4642-A183-D506DC785D26}"/>
                </a:ext>
              </a:extLst>
            </p:cNvPr>
            <p:cNvSpPr/>
            <p:nvPr/>
          </p:nvSpPr>
          <p:spPr>
            <a:xfrm>
              <a:off x="4600266" y="2052651"/>
              <a:ext cx="1637572" cy="17226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u="sng" dirty="0">
                  <a:solidFill>
                    <a:srgbClr val="002060"/>
                  </a:solidFill>
                </a:rPr>
                <a:t>Rule 6-7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Preliminary relation between flow rate and speed</a:t>
              </a: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9B03C3-A6AE-4AC2-B90B-4FB50A508EEF}"/>
              </a:ext>
            </a:extLst>
          </p:cNvPr>
          <p:cNvSpPr txBox="1"/>
          <p:nvPr/>
        </p:nvSpPr>
        <p:spPr>
          <a:xfrm>
            <a:off x="793866" y="440462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Single Lane-Speed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B62A32F-CD94-488C-BB20-42AEE8A7506C}"/>
              </a:ext>
            </a:extLst>
          </p:cNvPr>
          <p:cNvCxnSpPr/>
          <p:nvPr/>
        </p:nvCxnSpPr>
        <p:spPr>
          <a:xfrm>
            <a:off x="0" y="1169324"/>
            <a:ext cx="1213658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AE0A6-8327-4E1C-BF61-7DBDB34A5855}"/>
                  </a:ext>
                </a:extLst>
              </p:cNvPr>
              <p:cNvSpPr/>
              <p:nvPr/>
            </p:nvSpPr>
            <p:spPr>
              <a:xfrm>
                <a:off x="846229" y="3539905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1" i="1" u="sng" dirty="0"/>
                  <a:t>Rule 5</a:t>
                </a:r>
                <a:r>
                  <a:rPr lang="en-US" b="1" dirty="0"/>
                  <a:t>:</a:t>
                </a:r>
              </a:p>
              <a:p>
                <a:r>
                  <a:rPr lang="en-US" dirty="0"/>
                  <a:t>         </a:t>
                </a:r>
                <a:r>
                  <a:rPr lang="en-US" sz="1600" dirty="0"/>
                  <a:t>If (Speed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 dirty="0"/>
                  <a:t> ) </a:t>
                </a:r>
                <a:r>
                  <a:rPr lang="en-US" sz="1600" dirty="0">
                    <a:sym typeface="Wingdings" panose="05000000000000000000" pitchFamily="2" charset="2"/>
                  </a:rPr>
                  <a:t> Faulty data</a:t>
                </a: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AE0A6-8327-4E1C-BF61-7DBDB34A5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29" y="3539905"/>
                <a:ext cx="6096000" cy="646331"/>
              </a:xfrm>
              <a:prstGeom prst="rect">
                <a:avLst/>
              </a:prstGeom>
              <a:blipFill>
                <a:blip r:embed="rId3"/>
                <a:stretch>
                  <a:fillRect l="-900" t="-5660" b="-10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1B774BA-5CF6-4DE2-83D8-9BA27E39A013}"/>
              </a:ext>
            </a:extLst>
          </p:cNvPr>
          <p:cNvSpPr/>
          <p:nvPr/>
        </p:nvSpPr>
        <p:spPr>
          <a:xfrm>
            <a:off x="5756963" y="926164"/>
            <a:ext cx="84660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內容版面配置區 4">
            <a:extLst>
              <a:ext uri="{FF2B5EF4-FFF2-40B4-BE49-F238E27FC236}">
                <a16:creationId xmlns:a16="http://schemas.microsoft.com/office/drawing/2014/main" id="{B4202627-5EF4-44EB-A1BB-0AD726EF8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04" y="1559496"/>
            <a:ext cx="8466032" cy="21445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rule examines whether the detected speed is within a reasonable range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</a:t>
            </a:r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  <a:r>
              <a: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between: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eak hour/off peak hour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Rush/non-rush day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D3CA70-5896-43B7-B996-8CA61B215591}"/>
              </a:ext>
            </a:extLst>
          </p:cNvPr>
          <p:cNvSpPr/>
          <p:nvPr/>
        </p:nvSpPr>
        <p:spPr>
          <a:xfrm>
            <a:off x="6342888" y="3933382"/>
            <a:ext cx="2326196" cy="2063048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C1F1CE-5BA9-4C3F-852D-DA1BEA45342A}"/>
              </a:ext>
            </a:extLst>
          </p:cNvPr>
          <p:cNvSpPr/>
          <p:nvPr/>
        </p:nvSpPr>
        <p:spPr>
          <a:xfrm>
            <a:off x="9753307" y="3933382"/>
            <a:ext cx="1698611" cy="2063048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12">
            <a:extLst>
              <a:ext uri="{FF2B5EF4-FFF2-40B4-BE49-F238E27FC236}">
                <a16:creationId xmlns:a16="http://schemas.microsoft.com/office/drawing/2014/main" id="{B9922FDF-C114-4746-8AD1-050854853B82}"/>
              </a:ext>
            </a:extLst>
          </p:cNvPr>
          <p:cNvSpPr txBox="1"/>
          <p:nvPr/>
        </p:nvSpPr>
        <p:spPr>
          <a:xfrm>
            <a:off x="793866" y="458581"/>
            <a:ext cx="526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Single Lane-Flow rate + Speed</a:t>
            </a:r>
          </a:p>
        </p:txBody>
      </p:sp>
      <p:cxnSp>
        <p:nvCxnSpPr>
          <p:cNvPr id="9" name="直線接點 14">
            <a:extLst>
              <a:ext uri="{FF2B5EF4-FFF2-40B4-BE49-F238E27FC236}">
                <a16:creationId xmlns:a16="http://schemas.microsoft.com/office/drawing/2014/main" id="{3441319D-25A5-420D-91D1-B0F4D492CD3C}"/>
              </a:ext>
            </a:extLst>
          </p:cNvPr>
          <p:cNvCxnSpPr>
            <a:cxnSpLocks/>
          </p:cNvCxnSpPr>
          <p:nvPr/>
        </p:nvCxnSpPr>
        <p:spPr>
          <a:xfrm>
            <a:off x="0" y="1187443"/>
            <a:ext cx="12180163" cy="291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AF8CD83-3382-4589-9ACB-A79C2A53B7EE}"/>
                  </a:ext>
                </a:extLst>
              </p:cNvPr>
              <p:cNvSpPr/>
              <p:nvPr/>
            </p:nvSpPr>
            <p:spPr>
              <a:xfrm>
                <a:off x="1037011" y="3092974"/>
                <a:ext cx="6096000" cy="13726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6: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Flow rate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:r>
                  <a:rPr lang="en-US" sz="1600" b="1" dirty="0">
                    <a:ea typeface="Cambria Math" panose="02040503050406030204" pitchFamily="18" charset="0"/>
                  </a:rPr>
                  <a:t>AND</a:t>
                </a:r>
              </a:p>
              <a:p>
                <a:pPr lvl="1"/>
                <a:r>
                  <a:rPr lang="en-US" sz="1600" dirty="0"/>
                  <a:t>Speed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AF8CD83-3382-4589-9ACB-A79C2A53B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11" y="3092974"/>
                <a:ext cx="6096000" cy="1372620"/>
              </a:xfrm>
              <a:prstGeom prst="rect">
                <a:avLst/>
              </a:prstGeom>
              <a:blipFill>
                <a:blip r:embed="rId3"/>
                <a:stretch>
                  <a:fillRect l="-500" t="-1327"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DA0321E-B859-4263-B6D2-99E578F1FABB}"/>
              </a:ext>
            </a:extLst>
          </p:cNvPr>
          <p:cNvGrpSpPr/>
          <p:nvPr/>
        </p:nvGrpSpPr>
        <p:grpSpPr>
          <a:xfrm>
            <a:off x="6534574" y="3605327"/>
            <a:ext cx="5268687" cy="2624434"/>
            <a:chOff x="6217703" y="3641541"/>
            <a:chExt cx="5268687" cy="26244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460528-0E94-4D5F-8A66-D1DF7D52C183}"/>
                </a:ext>
              </a:extLst>
            </p:cNvPr>
            <p:cNvGrpSpPr/>
            <p:nvPr/>
          </p:nvGrpSpPr>
          <p:grpSpPr>
            <a:xfrm>
              <a:off x="6217703" y="3641541"/>
              <a:ext cx="5268687" cy="2624434"/>
              <a:chOff x="1034142" y="1654103"/>
              <a:chExt cx="5268687" cy="262443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0D2257-E32E-4E6E-9212-B03589C8CD65}"/>
                  </a:ext>
                </a:extLst>
              </p:cNvPr>
              <p:cNvSpPr/>
              <p:nvPr/>
            </p:nvSpPr>
            <p:spPr>
              <a:xfrm>
                <a:off x="1034142" y="1676400"/>
                <a:ext cx="5268687" cy="26021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0BFBAAA-2464-46FC-AA7E-1B6A6C8736EC}"/>
                  </a:ext>
                </a:extLst>
              </p:cNvPr>
              <p:cNvSpPr/>
              <p:nvPr/>
            </p:nvSpPr>
            <p:spPr>
              <a:xfrm>
                <a:off x="1159328" y="2062121"/>
                <a:ext cx="2219129" cy="17131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u="sng" dirty="0">
                    <a:solidFill>
                      <a:srgbClr val="002060"/>
                    </a:solidFill>
                  </a:rPr>
                  <a:t>Rules1-4</a:t>
                </a:r>
              </a:p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Flow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</a:rPr>
                  <a:t>Rush/non-rush day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</a:rPr>
                  <a:t>Peak/off-peak hour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7B0375-89E6-48E7-B5C8-4611918ED952}"/>
                  </a:ext>
                </a:extLst>
              </p:cNvPr>
              <p:cNvSpPr/>
              <p:nvPr/>
            </p:nvSpPr>
            <p:spPr>
              <a:xfrm>
                <a:off x="3498796" y="2062121"/>
                <a:ext cx="985948" cy="172264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u="sng" dirty="0">
                    <a:solidFill>
                      <a:srgbClr val="002060"/>
                    </a:solidFill>
                  </a:rPr>
                  <a:t>Rule 5</a:t>
                </a:r>
              </a:p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Speed</a:t>
                </a:r>
              </a:p>
              <a:p>
                <a:pPr algn="ctr"/>
                <a:endParaRPr lang="en-US" b="1" dirty="0">
                  <a:solidFill>
                    <a:srgbClr val="002060"/>
                  </a:solidFill>
                </a:endParaRPr>
              </a:p>
              <a:p>
                <a:pPr algn="ctr"/>
                <a:endParaRPr lang="en-US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B342FF-9F36-4648-99DF-4DF08DDA6A2D}"/>
                  </a:ext>
                </a:extLst>
              </p:cNvPr>
              <p:cNvSpPr txBox="1"/>
              <p:nvPr/>
            </p:nvSpPr>
            <p:spPr>
              <a:xfrm>
                <a:off x="1034143" y="1654103"/>
                <a:ext cx="809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Static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1E49D-327E-4B73-BB0F-DBFC6CA6EC0C}"/>
                  </a:ext>
                </a:extLst>
              </p:cNvPr>
              <p:cNvSpPr/>
              <p:nvPr/>
            </p:nvSpPr>
            <p:spPr>
              <a:xfrm>
                <a:off x="4600266" y="2052651"/>
                <a:ext cx="1637572" cy="172264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u="sng" dirty="0">
                    <a:solidFill>
                      <a:srgbClr val="002060"/>
                    </a:solidFill>
                  </a:rPr>
                  <a:t>Rule 6-7</a:t>
                </a:r>
              </a:p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Preliminary relation between flow rate and speed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D3CA70-5896-43B7-B996-8CA61B215591}"/>
                </a:ext>
              </a:extLst>
            </p:cNvPr>
            <p:cNvSpPr/>
            <p:nvPr/>
          </p:nvSpPr>
          <p:spPr>
            <a:xfrm>
              <a:off x="6342888" y="4010873"/>
              <a:ext cx="3375948" cy="20630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6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內容版面配置區 4">
            <a:extLst>
              <a:ext uri="{FF2B5EF4-FFF2-40B4-BE49-F238E27FC236}">
                <a16:creationId xmlns:a16="http://schemas.microsoft.com/office/drawing/2014/main" id="{744EE293-F17E-424A-BA2B-E6DAA1DE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03" y="1559496"/>
            <a:ext cx="9694517" cy="21445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rules examine the preliminary relation between flow rate and speed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Whether the </a:t>
            </a: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detected speed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within a reasonable range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TW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zh-TW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zh-TW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TW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endParaRPr lang="en-US" sz="1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Whether the </a:t>
            </a: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detected flow rate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within a reasonable range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zh-TW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  <a:r>
              <a:rPr lang="zh-TW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TW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endParaRPr lang="en-US" sz="1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F3C8BD-CFC9-4FDC-A52F-9139422C1181}"/>
                  </a:ext>
                </a:extLst>
              </p:cNvPr>
              <p:cNvSpPr/>
              <p:nvPr/>
            </p:nvSpPr>
            <p:spPr>
              <a:xfrm>
                <a:off x="1037011" y="4940731"/>
                <a:ext cx="6096000" cy="13424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b="1" i="1" u="sng" dirty="0"/>
                  <a:t>Rule 7:</a:t>
                </a:r>
              </a:p>
              <a:p>
                <a:pPr lvl="1"/>
                <a:r>
                  <a:rPr lang="en-US" sz="1600" dirty="0"/>
                  <a:t>IF (</a:t>
                </a:r>
              </a:p>
              <a:p>
                <a:pPr lvl="1"/>
                <a:r>
                  <a:rPr lang="en-US" sz="1600" dirty="0"/>
                  <a:t>Speed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:r>
                  <a:rPr lang="en-US" sz="1600" b="1" dirty="0">
                    <a:ea typeface="Cambria Math" panose="02040503050406030204" pitchFamily="18" charset="0"/>
                  </a:rPr>
                  <a:t>AND</a:t>
                </a:r>
              </a:p>
              <a:p>
                <a:pPr lvl="1"/>
                <a:r>
                  <a:rPr lang="en-US" sz="1600" dirty="0"/>
                  <a:t>Flow rate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ym typeface="Wingdings" panose="05000000000000000000" pitchFamily="2" charset="2"/>
                  </a:rPr>
                  <a:t>Faulty data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F3C8BD-CFC9-4FDC-A52F-9139422C1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11" y="4940731"/>
                <a:ext cx="6096000" cy="1342419"/>
              </a:xfrm>
              <a:prstGeom prst="rect">
                <a:avLst/>
              </a:prstGeom>
              <a:blipFill>
                <a:blip r:embed="rId4"/>
                <a:stretch>
                  <a:fillRect l="-500" t="-1357" b="-3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0462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18602</TotalTime>
  <Words>2479</Words>
  <Application>Microsoft Macintosh PowerPoint</Application>
  <PresentationFormat>Widescreen</PresentationFormat>
  <Paragraphs>533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Wingdings</vt:lpstr>
      <vt:lpstr>Parcel</vt:lpstr>
      <vt:lpstr>Screening Rules for 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Yi-Ting Lin</dc:creator>
  <cp:lastModifiedBy>Yi-Ting Lin</cp:lastModifiedBy>
  <cp:revision>320</cp:revision>
  <dcterms:created xsi:type="dcterms:W3CDTF">2021-08-29T17:06:33Z</dcterms:created>
  <dcterms:modified xsi:type="dcterms:W3CDTF">2021-12-12T17:45:26Z</dcterms:modified>
</cp:coreProperties>
</file>